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6" r:id="rId5"/>
    <p:sldId id="287" r:id="rId6"/>
    <p:sldId id="275" r:id="rId7"/>
    <p:sldId id="278" r:id="rId8"/>
    <p:sldId id="290" r:id="rId9"/>
    <p:sldId id="276" r:id="rId10"/>
    <p:sldId id="277" r:id="rId11"/>
    <p:sldId id="280" r:id="rId12"/>
    <p:sldId id="281" r:id="rId13"/>
    <p:sldId id="282" r:id="rId14"/>
    <p:sldId id="285" r:id="rId15"/>
    <p:sldId id="274" r:id="rId16"/>
    <p:sldId id="297" r:id="rId17"/>
    <p:sldId id="300" r:id="rId18"/>
    <p:sldId id="295" r:id="rId19"/>
    <p:sldId id="302" r:id="rId20"/>
    <p:sldId id="292" r:id="rId21"/>
    <p:sldId id="303" r:id="rId22"/>
    <p:sldId id="301" r:id="rId23"/>
    <p:sldId id="293" r:id="rId24"/>
    <p:sldId id="299" r:id="rId25"/>
    <p:sldId id="304" r:id="rId26"/>
    <p:sldId id="306" r:id="rId27"/>
    <p:sldId id="305" r:id="rId28"/>
  </p:sldIdLst>
  <p:sldSz cx="18288000" cy="10287000"/>
  <p:notesSz cx="6858000" cy="9144000"/>
  <p:embeddedFontLst>
    <p:embeddedFont>
      <p:font typeface="Cambria Math" panose="02040503050406030204" pitchFamily="18" charset="0"/>
      <p:regular r:id="rId29"/>
    </p:embeddedFont>
    <p:embeddedFont>
      <p:font typeface="Times Neue Roman" panose="020B0604020202020204" charset="-94"/>
      <p:regular r:id="rId30"/>
    </p:embeddedFont>
    <p:embeddedFont>
      <p:font typeface="Times Neue Roman Bold" panose="020B0604020202020204" charset="-94"/>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22" autoAdjust="0"/>
  </p:normalViewPr>
  <p:slideViewPr>
    <p:cSldViewPr>
      <p:cViewPr varScale="1">
        <p:scale>
          <a:sx n="53" d="100"/>
          <a:sy n="53" d="100"/>
        </p:scale>
        <p:origin x="82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152B9-6FB2-49CF-BFAE-8FBEED616EDD}" type="doc">
      <dgm:prSet loTypeId="urn:microsoft.com/office/officeart/2005/8/layout/target1" loCatId="relationship" qsTypeId="urn:microsoft.com/office/officeart/2005/8/quickstyle/simple3" qsCatId="simple" csTypeId="urn:microsoft.com/office/officeart/2005/8/colors/accent1_2" csCatId="accent1" phldr="1"/>
      <dgm:spPr/>
    </dgm:pt>
    <dgm:pt modelId="{60374CA0-698B-4A58-83AB-6853D93F07E3}">
      <dgm:prSet phldrT="[Metin]" custT="1"/>
      <dgm:spPr/>
      <dgm:t>
        <a:bodyPr/>
        <a:lstStyle/>
        <a:p>
          <a:r>
            <a:rPr lang="tr-TR" sz="2000" dirty="0">
              <a:solidFill>
                <a:srgbClr val="002060"/>
              </a:solidFill>
              <a:latin typeface="Times Neue Roman" panose="020B0604020202020204" charset="-94"/>
            </a:rPr>
            <a:t>Örneklem</a:t>
          </a:r>
        </a:p>
      </dgm:t>
    </dgm:pt>
    <dgm:pt modelId="{1541FA65-F9BF-4A19-A548-ECCF97CB0086}" type="parTrans" cxnId="{6086C325-2C54-433B-B421-364B7200545C}">
      <dgm:prSet/>
      <dgm:spPr/>
      <dgm:t>
        <a:bodyPr/>
        <a:lstStyle/>
        <a:p>
          <a:endParaRPr lang="tr-TR"/>
        </a:p>
      </dgm:t>
    </dgm:pt>
    <dgm:pt modelId="{F14BA538-52F6-4BA0-B68D-8CF8F17EE2CC}" type="sibTrans" cxnId="{6086C325-2C54-433B-B421-364B7200545C}">
      <dgm:prSet/>
      <dgm:spPr/>
      <dgm:t>
        <a:bodyPr/>
        <a:lstStyle/>
        <a:p>
          <a:endParaRPr lang="tr-TR"/>
        </a:p>
      </dgm:t>
    </dgm:pt>
    <dgm:pt modelId="{44BAC753-EFD9-44DA-B045-55694F8EC1EA}">
      <dgm:prSet phldrT="[Metin]" custT="1"/>
      <dgm:spPr/>
      <dgm:t>
        <a:bodyPr/>
        <a:lstStyle/>
        <a:p>
          <a:r>
            <a:rPr lang="tr-TR" sz="2000" dirty="0">
              <a:solidFill>
                <a:srgbClr val="002060"/>
              </a:solidFill>
              <a:latin typeface="Times Neue Roman" panose="020B0604020202020204" charset="-94"/>
            </a:rPr>
            <a:t>Evren</a:t>
          </a:r>
        </a:p>
      </dgm:t>
    </dgm:pt>
    <dgm:pt modelId="{344A746E-E9AA-40AD-A435-042E5C95A2B1}" type="parTrans" cxnId="{B85A27FF-039D-4E81-98DF-3B1AD1D3C5E2}">
      <dgm:prSet/>
      <dgm:spPr/>
      <dgm:t>
        <a:bodyPr/>
        <a:lstStyle/>
        <a:p>
          <a:endParaRPr lang="tr-TR"/>
        </a:p>
      </dgm:t>
    </dgm:pt>
    <dgm:pt modelId="{1C694BB1-ED6E-440A-BEC8-506831DCCE3F}" type="sibTrans" cxnId="{B85A27FF-039D-4E81-98DF-3B1AD1D3C5E2}">
      <dgm:prSet/>
      <dgm:spPr/>
      <dgm:t>
        <a:bodyPr/>
        <a:lstStyle/>
        <a:p>
          <a:endParaRPr lang="tr-TR"/>
        </a:p>
      </dgm:t>
    </dgm:pt>
    <dgm:pt modelId="{D3E667EC-58FA-4B9B-B97D-B134E93B3CE5}" type="pres">
      <dgm:prSet presAssocID="{67E152B9-6FB2-49CF-BFAE-8FBEED616EDD}" presName="composite" presStyleCnt="0">
        <dgm:presLayoutVars>
          <dgm:chMax val="5"/>
          <dgm:dir/>
          <dgm:resizeHandles val="exact"/>
        </dgm:presLayoutVars>
      </dgm:prSet>
      <dgm:spPr/>
    </dgm:pt>
    <dgm:pt modelId="{91A810D4-34D6-4E47-866E-1B3E45E6868D}" type="pres">
      <dgm:prSet presAssocID="{60374CA0-698B-4A58-83AB-6853D93F07E3}" presName="circle1" presStyleLbl="lnNode1" presStyleIdx="0" presStyleCnt="2"/>
      <dgm:spPr/>
    </dgm:pt>
    <dgm:pt modelId="{C3C504EE-9702-45EF-B50F-5A806BB0647A}" type="pres">
      <dgm:prSet presAssocID="{60374CA0-698B-4A58-83AB-6853D93F07E3}" presName="text1" presStyleLbl="revTx" presStyleIdx="0" presStyleCnt="2" custScaleX="128156">
        <dgm:presLayoutVars>
          <dgm:bulletEnabled val="1"/>
        </dgm:presLayoutVars>
      </dgm:prSet>
      <dgm:spPr/>
    </dgm:pt>
    <dgm:pt modelId="{15B11203-69BB-41EA-8745-276F348AC3E1}" type="pres">
      <dgm:prSet presAssocID="{60374CA0-698B-4A58-83AB-6853D93F07E3}" presName="line1" presStyleLbl="callout" presStyleIdx="0" presStyleCnt="4"/>
      <dgm:spPr/>
    </dgm:pt>
    <dgm:pt modelId="{015A385D-0E0C-4958-AAD6-A4E70375D2DC}" type="pres">
      <dgm:prSet presAssocID="{60374CA0-698B-4A58-83AB-6853D93F07E3}" presName="d1" presStyleLbl="callout" presStyleIdx="1" presStyleCnt="4"/>
      <dgm:spPr/>
    </dgm:pt>
    <dgm:pt modelId="{61431AE3-B7FF-46F6-B111-0884863B37EF}" type="pres">
      <dgm:prSet presAssocID="{44BAC753-EFD9-44DA-B045-55694F8EC1EA}" presName="circle2" presStyleLbl="lnNode1" presStyleIdx="1" presStyleCnt="2"/>
      <dgm:spPr/>
    </dgm:pt>
    <dgm:pt modelId="{E09566C1-239B-41CB-9960-D8349DFE3087}" type="pres">
      <dgm:prSet presAssocID="{44BAC753-EFD9-44DA-B045-55694F8EC1EA}" presName="text2" presStyleLbl="revTx" presStyleIdx="1" presStyleCnt="2" custScaleX="146054">
        <dgm:presLayoutVars>
          <dgm:bulletEnabled val="1"/>
        </dgm:presLayoutVars>
      </dgm:prSet>
      <dgm:spPr/>
    </dgm:pt>
    <dgm:pt modelId="{9B44B74A-F65D-427E-940A-023C734B61D9}" type="pres">
      <dgm:prSet presAssocID="{44BAC753-EFD9-44DA-B045-55694F8EC1EA}" presName="line2" presStyleLbl="callout" presStyleIdx="2" presStyleCnt="4"/>
      <dgm:spPr/>
    </dgm:pt>
    <dgm:pt modelId="{0D954018-9746-4D8B-9128-29AB1F889F16}" type="pres">
      <dgm:prSet presAssocID="{44BAC753-EFD9-44DA-B045-55694F8EC1EA}" presName="d2" presStyleLbl="callout" presStyleIdx="3" presStyleCnt="4"/>
      <dgm:spPr/>
    </dgm:pt>
  </dgm:ptLst>
  <dgm:cxnLst>
    <dgm:cxn modelId="{6086C325-2C54-433B-B421-364B7200545C}" srcId="{67E152B9-6FB2-49CF-BFAE-8FBEED616EDD}" destId="{60374CA0-698B-4A58-83AB-6853D93F07E3}" srcOrd="0" destOrd="0" parTransId="{1541FA65-F9BF-4A19-A548-ECCF97CB0086}" sibTransId="{F14BA538-52F6-4BA0-B68D-8CF8F17EE2CC}"/>
    <dgm:cxn modelId="{62B2C175-D5A0-4588-81C6-0AC6F323F1DE}" type="presOf" srcId="{44BAC753-EFD9-44DA-B045-55694F8EC1EA}" destId="{E09566C1-239B-41CB-9960-D8349DFE3087}" srcOrd="0" destOrd="0" presId="urn:microsoft.com/office/officeart/2005/8/layout/target1"/>
    <dgm:cxn modelId="{1BC067D7-500A-492D-9F44-E899E4CF61BE}" type="presOf" srcId="{67E152B9-6FB2-49CF-BFAE-8FBEED616EDD}" destId="{D3E667EC-58FA-4B9B-B97D-B134E93B3CE5}" srcOrd="0" destOrd="0" presId="urn:microsoft.com/office/officeart/2005/8/layout/target1"/>
    <dgm:cxn modelId="{5D98CDD8-3CB4-479D-B03B-1396218B50B1}" type="presOf" srcId="{60374CA0-698B-4A58-83AB-6853D93F07E3}" destId="{C3C504EE-9702-45EF-B50F-5A806BB0647A}" srcOrd="0" destOrd="0" presId="urn:microsoft.com/office/officeart/2005/8/layout/target1"/>
    <dgm:cxn modelId="{B85A27FF-039D-4E81-98DF-3B1AD1D3C5E2}" srcId="{67E152B9-6FB2-49CF-BFAE-8FBEED616EDD}" destId="{44BAC753-EFD9-44DA-B045-55694F8EC1EA}" srcOrd="1" destOrd="0" parTransId="{344A746E-E9AA-40AD-A435-042E5C95A2B1}" sibTransId="{1C694BB1-ED6E-440A-BEC8-506831DCCE3F}"/>
    <dgm:cxn modelId="{F1E879CA-28F3-4CA7-9BC5-CC695C15C370}" type="presParOf" srcId="{D3E667EC-58FA-4B9B-B97D-B134E93B3CE5}" destId="{91A810D4-34D6-4E47-866E-1B3E45E6868D}" srcOrd="0" destOrd="0" presId="urn:microsoft.com/office/officeart/2005/8/layout/target1"/>
    <dgm:cxn modelId="{A4538CFA-E28C-4B6C-BF43-EBA8DDC04C88}" type="presParOf" srcId="{D3E667EC-58FA-4B9B-B97D-B134E93B3CE5}" destId="{C3C504EE-9702-45EF-B50F-5A806BB0647A}" srcOrd="1" destOrd="0" presId="urn:microsoft.com/office/officeart/2005/8/layout/target1"/>
    <dgm:cxn modelId="{E506E146-D6CD-4CF8-9842-8F3174942E19}" type="presParOf" srcId="{D3E667EC-58FA-4B9B-B97D-B134E93B3CE5}" destId="{15B11203-69BB-41EA-8745-276F348AC3E1}" srcOrd="2" destOrd="0" presId="urn:microsoft.com/office/officeart/2005/8/layout/target1"/>
    <dgm:cxn modelId="{E02F8E54-50F2-402C-A7BC-824D04894B25}" type="presParOf" srcId="{D3E667EC-58FA-4B9B-B97D-B134E93B3CE5}" destId="{015A385D-0E0C-4958-AAD6-A4E70375D2DC}" srcOrd="3" destOrd="0" presId="urn:microsoft.com/office/officeart/2005/8/layout/target1"/>
    <dgm:cxn modelId="{ED6825E9-9FEF-461E-B273-DF006DCA43C7}" type="presParOf" srcId="{D3E667EC-58FA-4B9B-B97D-B134E93B3CE5}" destId="{61431AE3-B7FF-46F6-B111-0884863B37EF}" srcOrd="4" destOrd="0" presId="urn:microsoft.com/office/officeart/2005/8/layout/target1"/>
    <dgm:cxn modelId="{ED584CB6-5B28-4236-9FF3-30F48F856F95}" type="presParOf" srcId="{D3E667EC-58FA-4B9B-B97D-B134E93B3CE5}" destId="{E09566C1-239B-41CB-9960-D8349DFE3087}" srcOrd="5" destOrd="0" presId="urn:microsoft.com/office/officeart/2005/8/layout/target1"/>
    <dgm:cxn modelId="{CEFF9EDD-76FE-4681-9F4F-56FDDE342AC1}" type="presParOf" srcId="{D3E667EC-58FA-4B9B-B97D-B134E93B3CE5}" destId="{9B44B74A-F65D-427E-940A-023C734B61D9}" srcOrd="6" destOrd="0" presId="urn:microsoft.com/office/officeart/2005/8/layout/target1"/>
    <dgm:cxn modelId="{5996D284-255F-4292-A254-4F044A5DF90F}" type="presParOf" srcId="{D3E667EC-58FA-4B9B-B97D-B134E93B3CE5}" destId="{0D954018-9746-4D8B-9128-29AB1F889F16}"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0DD9C-0BA0-4369-9C4F-B812C1113014}"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tr-TR"/>
        </a:p>
      </dgm:t>
    </dgm:pt>
    <dgm:pt modelId="{1AED5580-B929-4E05-AC41-0BD98B69E0EB}">
      <dgm:prSet phldrT="[Metin]" custT="1"/>
      <dgm:spPr/>
      <dgm:t>
        <a:bodyPr/>
        <a:lstStyle/>
        <a:p>
          <a:r>
            <a:rPr lang="tr-TR" sz="1800" b="1" dirty="0">
              <a:solidFill>
                <a:srgbClr val="002060"/>
              </a:solidFill>
              <a:latin typeface="Times Neue Roman" panose="020B0604020202020204" charset="-94"/>
            </a:rPr>
            <a:t>A. Olasılıklı Örnekleme Yöntemleri</a:t>
          </a:r>
        </a:p>
      </dgm:t>
    </dgm:pt>
    <dgm:pt modelId="{5B586413-109B-4643-AFC2-A49E4F2A38CF}" type="parTrans" cxnId="{4196CA92-5745-485C-AE2E-E4F361B83729}">
      <dgm:prSet/>
      <dgm:spPr/>
      <dgm:t>
        <a:bodyPr/>
        <a:lstStyle/>
        <a:p>
          <a:endParaRPr lang="tr-TR"/>
        </a:p>
      </dgm:t>
    </dgm:pt>
    <dgm:pt modelId="{2C22CD45-6B0C-4F8E-82DC-A3FDFDAFB4C9}" type="sibTrans" cxnId="{4196CA92-5745-485C-AE2E-E4F361B83729}">
      <dgm:prSet/>
      <dgm:spPr/>
      <dgm:t>
        <a:bodyPr/>
        <a:lstStyle/>
        <a:p>
          <a:endParaRPr lang="tr-TR"/>
        </a:p>
      </dgm:t>
    </dgm:pt>
    <dgm:pt modelId="{81A8D595-D9A4-4E4E-8217-81A1020EEFBE}">
      <dgm:prSet phldrT="[Metin]" custT="1"/>
      <dgm:spPr/>
      <dgm:t>
        <a:bodyPr/>
        <a:lstStyle/>
        <a:p>
          <a:r>
            <a:rPr lang="tr-TR" sz="1400" dirty="0">
              <a:solidFill>
                <a:srgbClr val="002060"/>
              </a:solidFill>
              <a:latin typeface="Times Neue Roman" panose="020B0604020202020204" charset="-94"/>
            </a:rPr>
            <a:t>A.1. Basit olasılıklı örnekleme</a:t>
          </a:r>
        </a:p>
      </dgm:t>
    </dgm:pt>
    <dgm:pt modelId="{68AA41EB-4CB9-44BC-9157-B0C247D8C598}" type="parTrans" cxnId="{ED99F55C-5C1E-4CCA-A662-D89536329EED}">
      <dgm:prSet/>
      <dgm:spPr/>
      <dgm:t>
        <a:bodyPr/>
        <a:lstStyle/>
        <a:p>
          <a:endParaRPr lang="tr-TR"/>
        </a:p>
      </dgm:t>
    </dgm:pt>
    <dgm:pt modelId="{E6671E7F-C557-4161-86CE-BA617AEDF2BB}" type="sibTrans" cxnId="{ED99F55C-5C1E-4CCA-A662-D89536329EED}">
      <dgm:prSet/>
      <dgm:spPr/>
      <dgm:t>
        <a:bodyPr/>
        <a:lstStyle/>
        <a:p>
          <a:endParaRPr lang="tr-TR"/>
        </a:p>
      </dgm:t>
    </dgm:pt>
    <dgm:pt modelId="{CB064776-02E5-410F-954B-01033ED73927}">
      <dgm:prSet phldrT="[Metin]" custT="1"/>
      <dgm:spPr/>
      <dgm:t>
        <a:bodyPr/>
        <a:lstStyle/>
        <a:p>
          <a:r>
            <a:rPr lang="tr-TR" sz="1400">
              <a:solidFill>
                <a:srgbClr val="002060"/>
              </a:solidFill>
              <a:latin typeface="Times Neue Roman" panose="020B0604020202020204" charset="-94"/>
            </a:rPr>
            <a:t>A.2. Sistematik olasılıklı örnekleme</a:t>
          </a:r>
          <a:endParaRPr lang="tr-TR" sz="1400" dirty="0">
            <a:solidFill>
              <a:srgbClr val="002060"/>
            </a:solidFill>
            <a:latin typeface="Times Neue Roman" panose="020B0604020202020204" charset="-94"/>
          </a:endParaRPr>
        </a:p>
      </dgm:t>
    </dgm:pt>
    <dgm:pt modelId="{73ACC6C6-086D-4A67-9893-59840B1D5B09}" type="parTrans" cxnId="{741E2DF6-1805-4A4D-A091-62C97B5553E1}">
      <dgm:prSet/>
      <dgm:spPr/>
      <dgm:t>
        <a:bodyPr/>
        <a:lstStyle/>
        <a:p>
          <a:endParaRPr lang="tr-TR"/>
        </a:p>
      </dgm:t>
    </dgm:pt>
    <dgm:pt modelId="{ECE4F3EA-688C-4584-998D-9E11A66274EC}" type="sibTrans" cxnId="{741E2DF6-1805-4A4D-A091-62C97B5553E1}">
      <dgm:prSet/>
      <dgm:spPr/>
      <dgm:t>
        <a:bodyPr/>
        <a:lstStyle/>
        <a:p>
          <a:endParaRPr lang="tr-TR"/>
        </a:p>
      </dgm:t>
    </dgm:pt>
    <dgm:pt modelId="{CA87256B-4F61-47FE-BB61-F644E0FA9596}">
      <dgm:prSet phldrT="[Metin]" custT="1"/>
      <dgm:spPr/>
      <dgm:t>
        <a:bodyPr/>
        <a:lstStyle/>
        <a:p>
          <a:r>
            <a:rPr lang="tr-TR" sz="1400" dirty="0">
              <a:solidFill>
                <a:srgbClr val="002060"/>
              </a:solidFill>
              <a:latin typeface="Times Neue Roman" panose="020B0604020202020204" charset="-94"/>
            </a:rPr>
            <a:t>A.3. Tesadüfi tabakalı örneklemeler</a:t>
          </a:r>
        </a:p>
      </dgm:t>
    </dgm:pt>
    <dgm:pt modelId="{A9666724-527B-4668-B322-BE3F5E48D4B8}" type="parTrans" cxnId="{9CBA1952-F6A1-4018-AE74-43CB7D197862}">
      <dgm:prSet/>
      <dgm:spPr/>
      <dgm:t>
        <a:bodyPr/>
        <a:lstStyle/>
        <a:p>
          <a:endParaRPr lang="tr-TR"/>
        </a:p>
      </dgm:t>
    </dgm:pt>
    <dgm:pt modelId="{4928D1EF-B198-4024-B8A3-5956AF4EE8F1}" type="sibTrans" cxnId="{9CBA1952-F6A1-4018-AE74-43CB7D197862}">
      <dgm:prSet/>
      <dgm:spPr/>
      <dgm:t>
        <a:bodyPr/>
        <a:lstStyle/>
        <a:p>
          <a:endParaRPr lang="tr-TR"/>
        </a:p>
      </dgm:t>
    </dgm:pt>
    <dgm:pt modelId="{B7D8BCEA-7E86-4229-8D49-11F480B3AF28}">
      <dgm:prSet phldrT="[Metin]" custT="1"/>
      <dgm:spPr/>
      <dgm:t>
        <a:bodyPr/>
        <a:lstStyle/>
        <a:p>
          <a:r>
            <a:rPr lang="tr-TR" sz="1400" dirty="0">
              <a:solidFill>
                <a:srgbClr val="002060"/>
              </a:solidFill>
              <a:latin typeface="Times Neue Roman" panose="020B0604020202020204" charset="-94"/>
            </a:rPr>
            <a:t>A.3.1. Orantılı tabakalı örnekleme</a:t>
          </a:r>
        </a:p>
      </dgm:t>
    </dgm:pt>
    <dgm:pt modelId="{040A97C3-9F5D-444B-970F-A874253D8E15}" type="parTrans" cxnId="{DCB1A0AE-DA5A-457A-B7BC-B3E089D98ED7}">
      <dgm:prSet/>
      <dgm:spPr/>
      <dgm:t>
        <a:bodyPr/>
        <a:lstStyle/>
        <a:p>
          <a:endParaRPr lang="tr-TR"/>
        </a:p>
      </dgm:t>
    </dgm:pt>
    <dgm:pt modelId="{6D4B00B1-8977-4D85-AEC5-BD814EBB7F71}" type="sibTrans" cxnId="{DCB1A0AE-DA5A-457A-B7BC-B3E089D98ED7}">
      <dgm:prSet/>
      <dgm:spPr/>
      <dgm:t>
        <a:bodyPr/>
        <a:lstStyle/>
        <a:p>
          <a:endParaRPr lang="tr-TR"/>
        </a:p>
      </dgm:t>
    </dgm:pt>
    <dgm:pt modelId="{0F9E1DE5-B156-4E9F-891F-8C5F12EEE7FF}">
      <dgm:prSet phldrT="[Metin]" custT="1"/>
      <dgm:spPr/>
      <dgm:t>
        <a:bodyPr/>
        <a:lstStyle/>
        <a:p>
          <a:r>
            <a:rPr lang="tr-TR" sz="1400" dirty="0">
              <a:solidFill>
                <a:srgbClr val="002060"/>
              </a:solidFill>
              <a:latin typeface="Times Neue Roman" panose="020B0604020202020204" charset="-94"/>
            </a:rPr>
            <a:t>A.3.2. Orantısız tabakalı örnekleme</a:t>
          </a:r>
        </a:p>
      </dgm:t>
    </dgm:pt>
    <dgm:pt modelId="{3DF7F488-D33C-4137-BEE7-2C5A5A6BBF6B}" type="parTrans" cxnId="{ECD2E065-A88A-4FF2-B31A-EAA3F46A962B}">
      <dgm:prSet/>
      <dgm:spPr/>
      <dgm:t>
        <a:bodyPr/>
        <a:lstStyle/>
        <a:p>
          <a:endParaRPr lang="tr-TR"/>
        </a:p>
      </dgm:t>
    </dgm:pt>
    <dgm:pt modelId="{8051A317-0C1F-4682-BC51-3CD94688D306}" type="sibTrans" cxnId="{ECD2E065-A88A-4FF2-B31A-EAA3F46A962B}">
      <dgm:prSet/>
      <dgm:spPr/>
      <dgm:t>
        <a:bodyPr/>
        <a:lstStyle/>
        <a:p>
          <a:endParaRPr lang="tr-TR"/>
        </a:p>
      </dgm:t>
    </dgm:pt>
    <dgm:pt modelId="{F8096DF0-9233-4D32-96DD-FA925F8BCBA2}">
      <dgm:prSet phldrT="[Metin]" custT="1"/>
      <dgm:spPr/>
      <dgm:t>
        <a:bodyPr/>
        <a:lstStyle/>
        <a:p>
          <a:r>
            <a:rPr lang="tr-TR" sz="1400" dirty="0">
              <a:solidFill>
                <a:srgbClr val="002060"/>
              </a:solidFill>
              <a:latin typeface="Times Neue Roman" panose="020B0604020202020204" charset="-94"/>
            </a:rPr>
            <a:t>A.4. Küme örnekleme</a:t>
          </a:r>
        </a:p>
      </dgm:t>
    </dgm:pt>
    <dgm:pt modelId="{05409B3A-E30E-49E7-B062-ABE4B98A0E13}" type="parTrans" cxnId="{9DA5E2E1-4C5D-4715-A5D3-C640548CE0DB}">
      <dgm:prSet/>
      <dgm:spPr/>
      <dgm:t>
        <a:bodyPr/>
        <a:lstStyle/>
        <a:p>
          <a:endParaRPr lang="tr-TR"/>
        </a:p>
      </dgm:t>
    </dgm:pt>
    <dgm:pt modelId="{017799F2-BFB2-423E-BAF8-87BBA5E9CD24}" type="sibTrans" cxnId="{9DA5E2E1-4C5D-4715-A5D3-C640548CE0DB}">
      <dgm:prSet/>
      <dgm:spPr/>
      <dgm:t>
        <a:bodyPr/>
        <a:lstStyle/>
        <a:p>
          <a:endParaRPr lang="tr-TR"/>
        </a:p>
      </dgm:t>
    </dgm:pt>
    <dgm:pt modelId="{EF07EE01-6CFA-4074-A2B0-48071DF3677A}">
      <dgm:prSet phldrT="[Metin]" custT="1"/>
      <dgm:spPr/>
      <dgm:t>
        <a:bodyPr/>
        <a:lstStyle/>
        <a:p>
          <a:r>
            <a:rPr lang="tr-TR" sz="1800" b="1">
              <a:solidFill>
                <a:srgbClr val="002060"/>
              </a:solidFill>
              <a:latin typeface="Times Neue Roman" panose="020B0604020202020204" charset="-94"/>
            </a:rPr>
            <a:t>B. Olasılıksız Örnekleme Yöntemleri</a:t>
          </a:r>
          <a:endParaRPr lang="tr-TR" sz="1800" b="1" dirty="0">
            <a:solidFill>
              <a:srgbClr val="002060"/>
            </a:solidFill>
            <a:latin typeface="Times Neue Roman" panose="020B0604020202020204" charset="-94"/>
          </a:endParaRPr>
        </a:p>
      </dgm:t>
    </dgm:pt>
    <dgm:pt modelId="{BC1DFA48-6EBC-4E90-9340-01D6869AF57B}" type="parTrans" cxnId="{FDCF9E7E-CFCF-4059-8596-641C1F2D8122}">
      <dgm:prSet/>
      <dgm:spPr/>
      <dgm:t>
        <a:bodyPr/>
        <a:lstStyle/>
        <a:p>
          <a:endParaRPr lang="tr-TR"/>
        </a:p>
      </dgm:t>
    </dgm:pt>
    <dgm:pt modelId="{04A8D532-8267-443B-B867-C1266CD20657}" type="sibTrans" cxnId="{FDCF9E7E-CFCF-4059-8596-641C1F2D8122}">
      <dgm:prSet/>
      <dgm:spPr/>
      <dgm:t>
        <a:bodyPr/>
        <a:lstStyle/>
        <a:p>
          <a:endParaRPr lang="tr-TR"/>
        </a:p>
      </dgm:t>
    </dgm:pt>
    <dgm:pt modelId="{B0EEB693-5DC4-4B4B-B8C2-46AD2D4A33C5}">
      <dgm:prSet phldrT="[Metin]" custT="1"/>
      <dgm:spPr/>
      <dgm:t>
        <a:bodyPr/>
        <a:lstStyle/>
        <a:p>
          <a:r>
            <a:rPr lang="tr-TR" sz="1400">
              <a:solidFill>
                <a:srgbClr val="002060"/>
              </a:solidFill>
              <a:latin typeface="Times Neue Roman" panose="020B0604020202020204" charset="-94"/>
            </a:rPr>
            <a:t>B.1. Uygun durum örnekleme</a:t>
          </a:r>
          <a:endParaRPr lang="tr-TR" sz="1400" dirty="0">
            <a:solidFill>
              <a:srgbClr val="002060"/>
            </a:solidFill>
            <a:latin typeface="Times Neue Roman" panose="020B0604020202020204" charset="-94"/>
          </a:endParaRPr>
        </a:p>
      </dgm:t>
    </dgm:pt>
    <dgm:pt modelId="{53F5733C-C8EA-4DD9-A199-80B36B2E05C5}" type="parTrans" cxnId="{B4B3AA4C-7625-4C3D-8106-A06FD2C7DF22}">
      <dgm:prSet/>
      <dgm:spPr/>
      <dgm:t>
        <a:bodyPr/>
        <a:lstStyle/>
        <a:p>
          <a:endParaRPr lang="tr-TR"/>
        </a:p>
      </dgm:t>
    </dgm:pt>
    <dgm:pt modelId="{C923F2EA-53EF-4F52-8BC1-1960E31C69F7}" type="sibTrans" cxnId="{B4B3AA4C-7625-4C3D-8106-A06FD2C7DF22}">
      <dgm:prSet/>
      <dgm:spPr/>
      <dgm:t>
        <a:bodyPr/>
        <a:lstStyle/>
        <a:p>
          <a:endParaRPr lang="tr-TR"/>
        </a:p>
      </dgm:t>
    </dgm:pt>
    <dgm:pt modelId="{C0421ECE-F77C-4AC3-8416-29D59D8AD938}">
      <dgm:prSet custT="1"/>
      <dgm:spPr/>
      <dgm:t>
        <a:bodyPr/>
        <a:lstStyle/>
        <a:p>
          <a:r>
            <a:rPr lang="tr-TR" sz="1400" dirty="0">
              <a:solidFill>
                <a:srgbClr val="002060"/>
              </a:solidFill>
              <a:latin typeface="Times Neue Roman" panose="020B0604020202020204" charset="-94"/>
            </a:rPr>
            <a:t>B.2. Kota örnekleme</a:t>
          </a:r>
        </a:p>
      </dgm:t>
    </dgm:pt>
    <dgm:pt modelId="{629E6D0B-2F85-466E-8E92-58B0828D1360}" type="parTrans" cxnId="{B8D00D98-B5A8-407A-832C-675CE9EC72F2}">
      <dgm:prSet/>
      <dgm:spPr/>
      <dgm:t>
        <a:bodyPr/>
        <a:lstStyle/>
        <a:p>
          <a:endParaRPr lang="tr-TR"/>
        </a:p>
      </dgm:t>
    </dgm:pt>
    <dgm:pt modelId="{3C0B2059-E4FB-40A9-9F33-B5028F787B17}" type="sibTrans" cxnId="{B8D00D98-B5A8-407A-832C-675CE9EC72F2}">
      <dgm:prSet/>
      <dgm:spPr/>
      <dgm:t>
        <a:bodyPr/>
        <a:lstStyle/>
        <a:p>
          <a:endParaRPr lang="tr-TR"/>
        </a:p>
      </dgm:t>
    </dgm:pt>
    <dgm:pt modelId="{0BD40EF5-6400-4B3C-89B4-2FFEE8FB97AB}">
      <dgm:prSet custT="1"/>
      <dgm:spPr/>
      <dgm:t>
        <a:bodyPr/>
        <a:lstStyle/>
        <a:p>
          <a:r>
            <a:rPr lang="tr-TR" sz="1400" dirty="0">
              <a:solidFill>
                <a:srgbClr val="002060"/>
              </a:solidFill>
              <a:latin typeface="Times Neue Roman" panose="020B0604020202020204" charset="-94"/>
            </a:rPr>
            <a:t>B.4. Boyutsal örnekleme</a:t>
          </a:r>
        </a:p>
      </dgm:t>
    </dgm:pt>
    <dgm:pt modelId="{8A19ED10-7E01-44E6-BC19-A333E1A56EDC}" type="parTrans" cxnId="{DA43C817-F77A-4570-A398-CB85ED78D619}">
      <dgm:prSet/>
      <dgm:spPr/>
      <dgm:t>
        <a:bodyPr/>
        <a:lstStyle/>
        <a:p>
          <a:endParaRPr lang="tr-TR"/>
        </a:p>
      </dgm:t>
    </dgm:pt>
    <dgm:pt modelId="{DC3CE120-A8D7-429E-8F85-727E8BC41F23}" type="sibTrans" cxnId="{DA43C817-F77A-4570-A398-CB85ED78D619}">
      <dgm:prSet/>
      <dgm:spPr/>
      <dgm:t>
        <a:bodyPr/>
        <a:lstStyle/>
        <a:p>
          <a:endParaRPr lang="tr-TR"/>
        </a:p>
      </dgm:t>
    </dgm:pt>
    <dgm:pt modelId="{BFD76C38-D08A-4FF5-8346-6774DDAB45DB}">
      <dgm:prSet custT="1"/>
      <dgm:spPr/>
      <dgm:t>
        <a:bodyPr/>
        <a:lstStyle/>
        <a:p>
          <a:r>
            <a:rPr lang="tr-TR" sz="1400" dirty="0">
              <a:solidFill>
                <a:srgbClr val="002060"/>
              </a:solidFill>
              <a:latin typeface="Times Neue Roman" panose="020B0604020202020204" charset="-94"/>
            </a:rPr>
            <a:t>B.3. Amaçlı örnekleme</a:t>
          </a:r>
        </a:p>
      </dgm:t>
    </dgm:pt>
    <dgm:pt modelId="{F5357020-3F50-4494-8E00-A01E6DC7B2BF}" type="parTrans" cxnId="{AC225A3F-A7A7-43E1-96CC-6EE8E908E1E3}">
      <dgm:prSet/>
      <dgm:spPr/>
      <dgm:t>
        <a:bodyPr/>
        <a:lstStyle/>
        <a:p>
          <a:endParaRPr lang="tr-TR"/>
        </a:p>
      </dgm:t>
    </dgm:pt>
    <dgm:pt modelId="{BE8994EA-5A61-4270-9818-094EB715D506}" type="sibTrans" cxnId="{AC225A3F-A7A7-43E1-96CC-6EE8E908E1E3}">
      <dgm:prSet/>
      <dgm:spPr/>
      <dgm:t>
        <a:bodyPr/>
        <a:lstStyle/>
        <a:p>
          <a:endParaRPr lang="tr-TR"/>
        </a:p>
      </dgm:t>
    </dgm:pt>
    <dgm:pt modelId="{8911B72C-E889-4CEA-85B8-2F7B9C495066}">
      <dgm:prSet custT="1"/>
      <dgm:spPr/>
      <dgm:t>
        <a:bodyPr/>
        <a:lstStyle/>
        <a:p>
          <a:r>
            <a:rPr lang="tr-TR" sz="1400" dirty="0">
              <a:solidFill>
                <a:srgbClr val="002060"/>
              </a:solidFill>
              <a:latin typeface="Times Neue Roman" panose="020B0604020202020204" charset="-94"/>
            </a:rPr>
            <a:t>B.6. Kartopu örnekleme</a:t>
          </a:r>
        </a:p>
      </dgm:t>
    </dgm:pt>
    <dgm:pt modelId="{F9B7DEB3-40FA-4CE0-A2DD-BE22168F3B5D}" type="parTrans" cxnId="{A54CADED-4C0B-4847-A593-87A84995FA5C}">
      <dgm:prSet/>
      <dgm:spPr/>
      <dgm:t>
        <a:bodyPr/>
        <a:lstStyle/>
        <a:p>
          <a:endParaRPr lang="tr-TR"/>
        </a:p>
      </dgm:t>
    </dgm:pt>
    <dgm:pt modelId="{3BC3A9A9-54BD-417E-9271-3862A784BAE6}" type="sibTrans" cxnId="{A54CADED-4C0B-4847-A593-87A84995FA5C}">
      <dgm:prSet/>
      <dgm:spPr/>
      <dgm:t>
        <a:bodyPr/>
        <a:lstStyle/>
        <a:p>
          <a:endParaRPr lang="tr-TR"/>
        </a:p>
      </dgm:t>
    </dgm:pt>
    <dgm:pt modelId="{EAC8B2C5-4347-493A-A528-C502AFBC0F9E}">
      <dgm:prSet custT="1"/>
      <dgm:spPr/>
      <dgm:t>
        <a:bodyPr/>
        <a:lstStyle/>
        <a:p>
          <a:r>
            <a:rPr lang="tr-TR" sz="1400" dirty="0">
              <a:solidFill>
                <a:srgbClr val="002060"/>
              </a:solidFill>
              <a:latin typeface="Times Neue Roman" panose="020B0604020202020204" charset="-94"/>
            </a:rPr>
            <a:t>B.5. Gönüllü örnekleme</a:t>
          </a:r>
        </a:p>
      </dgm:t>
    </dgm:pt>
    <dgm:pt modelId="{DFB7947B-2399-453F-8DFA-935AC620EE94}" type="sibTrans" cxnId="{41C1A24F-1174-4B85-B468-D462CB7812E4}">
      <dgm:prSet/>
      <dgm:spPr/>
      <dgm:t>
        <a:bodyPr/>
        <a:lstStyle/>
        <a:p>
          <a:endParaRPr lang="tr-TR"/>
        </a:p>
      </dgm:t>
    </dgm:pt>
    <dgm:pt modelId="{74E25597-3B3A-4FA3-9A72-2BC9646652CE}" type="parTrans" cxnId="{41C1A24F-1174-4B85-B468-D462CB7812E4}">
      <dgm:prSet/>
      <dgm:spPr/>
      <dgm:t>
        <a:bodyPr/>
        <a:lstStyle/>
        <a:p>
          <a:endParaRPr lang="tr-TR"/>
        </a:p>
      </dgm:t>
    </dgm:pt>
    <dgm:pt modelId="{FED6A973-67FB-4256-B350-3DC120BA1926}">
      <dgm:prSet custT="1"/>
      <dgm:spPr/>
      <dgm:t>
        <a:bodyPr/>
        <a:lstStyle/>
        <a:p>
          <a:r>
            <a:rPr lang="tr-TR" sz="1400" dirty="0">
              <a:solidFill>
                <a:srgbClr val="002060"/>
              </a:solidFill>
              <a:latin typeface="Times Neue Roman" panose="020B0604020202020204" charset="-94"/>
            </a:rPr>
            <a:t>B.7. Kuramsal örnekleme</a:t>
          </a:r>
          <a:endParaRPr lang="tr-TR" sz="1200" dirty="0">
            <a:solidFill>
              <a:srgbClr val="002060"/>
            </a:solidFill>
            <a:latin typeface="Times Neue Roman" panose="020B0604020202020204" charset="-94"/>
          </a:endParaRPr>
        </a:p>
      </dgm:t>
    </dgm:pt>
    <dgm:pt modelId="{64BBD3C5-C281-4BF9-B471-9F4054FA22CB}" type="parTrans" cxnId="{69B4B8BF-3EFE-4C7E-BD4C-51B20E61DE32}">
      <dgm:prSet/>
      <dgm:spPr/>
      <dgm:t>
        <a:bodyPr/>
        <a:lstStyle/>
        <a:p>
          <a:endParaRPr lang="tr-TR"/>
        </a:p>
      </dgm:t>
    </dgm:pt>
    <dgm:pt modelId="{1B662EEC-A620-475C-8C85-838AC8727BFF}" type="sibTrans" cxnId="{69B4B8BF-3EFE-4C7E-BD4C-51B20E61DE32}">
      <dgm:prSet/>
      <dgm:spPr/>
      <dgm:t>
        <a:bodyPr/>
        <a:lstStyle/>
        <a:p>
          <a:endParaRPr lang="tr-TR"/>
        </a:p>
      </dgm:t>
    </dgm:pt>
    <dgm:pt modelId="{4E3188D0-FE1B-499B-9EE6-29985F4BED4F}">
      <dgm:prSet phldrT="[Metin]" custT="1"/>
      <dgm:spPr/>
      <dgm:t>
        <a:bodyPr/>
        <a:lstStyle/>
        <a:p>
          <a:r>
            <a:rPr lang="tr-TR" sz="1800" b="1" dirty="0">
              <a:solidFill>
                <a:srgbClr val="002060"/>
              </a:solidFill>
              <a:latin typeface="Times Neue Roman" panose="020B0604020202020204" charset="-94"/>
            </a:rPr>
            <a:t>ÖRNEKLEME STRATEJİLERİ</a:t>
          </a:r>
        </a:p>
      </dgm:t>
    </dgm:pt>
    <dgm:pt modelId="{78B1E569-6C54-4BBA-9976-07E85F460417}" type="parTrans" cxnId="{F16BD95B-FB74-4A04-B111-263C214126EC}">
      <dgm:prSet/>
      <dgm:spPr/>
      <dgm:t>
        <a:bodyPr/>
        <a:lstStyle/>
        <a:p>
          <a:endParaRPr lang="tr-TR"/>
        </a:p>
      </dgm:t>
    </dgm:pt>
    <dgm:pt modelId="{F5119224-BE89-4B54-AAEF-8B97BBB4EF4B}" type="sibTrans" cxnId="{F16BD95B-FB74-4A04-B111-263C214126EC}">
      <dgm:prSet/>
      <dgm:spPr/>
      <dgm:t>
        <a:bodyPr/>
        <a:lstStyle/>
        <a:p>
          <a:endParaRPr lang="tr-TR"/>
        </a:p>
      </dgm:t>
    </dgm:pt>
    <dgm:pt modelId="{562DBF9F-2C82-4EF3-B29A-C0EB49FD5297}">
      <dgm:prSet phldrT="[Metin]" custT="1"/>
      <dgm:spPr/>
      <dgm:t>
        <a:bodyPr/>
        <a:lstStyle/>
        <a:p>
          <a:r>
            <a:rPr lang="tr-TR" sz="1400" dirty="0">
              <a:solidFill>
                <a:srgbClr val="002060"/>
              </a:solidFill>
              <a:latin typeface="Times Neue Roman" panose="020B0604020202020204" charset="-94"/>
            </a:rPr>
            <a:t>A.4.1. Tek aşamalı küme örnekleme</a:t>
          </a:r>
        </a:p>
      </dgm:t>
    </dgm:pt>
    <dgm:pt modelId="{9C9204D6-8B81-4407-A091-6F54FB287F0A}" type="parTrans" cxnId="{4A6AE1C2-E986-4210-B588-0F6CA4BFC2F3}">
      <dgm:prSet/>
      <dgm:spPr/>
      <dgm:t>
        <a:bodyPr/>
        <a:lstStyle/>
        <a:p>
          <a:endParaRPr lang="tr-TR"/>
        </a:p>
      </dgm:t>
    </dgm:pt>
    <dgm:pt modelId="{A6F82F72-638B-4774-BFB8-69934A929DBA}" type="sibTrans" cxnId="{4A6AE1C2-E986-4210-B588-0F6CA4BFC2F3}">
      <dgm:prSet/>
      <dgm:spPr/>
      <dgm:t>
        <a:bodyPr/>
        <a:lstStyle/>
        <a:p>
          <a:endParaRPr lang="tr-TR"/>
        </a:p>
      </dgm:t>
    </dgm:pt>
    <dgm:pt modelId="{67CA2DAC-4FB0-45F0-8F30-AE1EDBBAE46D}">
      <dgm:prSet phldrT="[Metin]" custT="1"/>
      <dgm:spPr/>
      <dgm:t>
        <a:bodyPr/>
        <a:lstStyle/>
        <a:p>
          <a:r>
            <a:rPr lang="tr-TR" sz="1400" dirty="0">
              <a:solidFill>
                <a:srgbClr val="002060"/>
              </a:solidFill>
              <a:latin typeface="Times Neue Roman" panose="020B0604020202020204" charset="-94"/>
            </a:rPr>
            <a:t>A.4.2. Çok aşamalı küme örnekleme</a:t>
          </a:r>
        </a:p>
      </dgm:t>
    </dgm:pt>
    <dgm:pt modelId="{D45C1F06-60F0-42FE-AE3E-91C211AE53F5}" type="parTrans" cxnId="{AEE9891C-CD1E-483F-A1A0-9E3272015D93}">
      <dgm:prSet/>
      <dgm:spPr/>
      <dgm:t>
        <a:bodyPr/>
        <a:lstStyle/>
        <a:p>
          <a:endParaRPr lang="tr-TR"/>
        </a:p>
      </dgm:t>
    </dgm:pt>
    <dgm:pt modelId="{238C5B01-B4BD-417D-9769-E4A92C17FC6F}" type="sibTrans" cxnId="{AEE9891C-CD1E-483F-A1A0-9E3272015D93}">
      <dgm:prSet/>
      <dgm:spPr/>
      <dgm:t>
        <a:bodyPr/>
        <a:lstStyle/>
        <a:p>
          <a:endParaRPr lang="tr-TR"/>
        </a:p>
      </dgm:t>
    </dgm:pt>
    <dgm:pt modelId="{71985D40-9302-42F2-A29B-7BBB532B1D8F}" type="pres">
      <dgm:prSet presAssocID="{87B0DD9C-0BA0-4369-9C4F-B812C1113014}" presName="hierChild1" presStyleCnt="0">
        <dgm:presLayoutVars>
          <dgm:chPref val="1"/>
          <dgm:dir/>
          <dgm:animOne val="branch"/>
          <dgm:animLvl val="lvl"/>
          <dgm:resizeHandles/>
        </dgm:presLayoutVars>
      </dgm:prSet>
      <dgm:spPr/>
    </dgm:pt>
    <dgm:pt modelId="{D5494C1A-A3BE-476F-967D-702FA79FCA1E}" type="pres">
      <dgm:prSet presAssocID="{4E3188D0-FE1B-499B-9EE6-29985F4BED4F}" presName="hierRoot1" presStyleCnt="0"/>
      <dgm:spPr/>
    </dgm:pt>
    <dgm:pt modelId="{CFB2DE10-2BF2-453C-ABE4-B12DF9906904}" type="pres">
      <dgm:prSet presAssocID="{4E3188D0-FE1B-499B-9EE6-29985F4BED4F}" presName="composite" presStyleCnt="0"/>
      <dgm:spPr/>
    </dgm:pt>
    <dgm:pt modelId="{B4F7FB95-0F73-4415-B2B3-04E1B539607C}" type="pres">
      <dgm:prSet presAssocID="{4E3188D0-FE1B-499B-9EE6-29985F4BED4F}" presName="background" presStyleLbl="node0" presStyleIdx="0" presStyleCnt="1"/>
      <dgm:spPr/>
    </dgm:pt>
    <dgm:pt modelId="{93EBC98E-E61A-41C1-A331-B5DD8AE4C0B3}" type="pres">
      <dgm:prSet presAssocID="{4E3188D0-FE1B-499B-9EE6-29985F4BED4F}" presName="text" presStyleLbl="fgAcc0" presStyleIdx="0" presStyleCnt="1" custScaleX="176266">
        <dgm:presLayoutVars>
          <dgm:chPref val="3"/>
        </dgm:presLayoutVars>
      </dgm:prSet>
      <dgm:spPr/>
    </dgm:pt>
    <dgm:pt modelId="{E3ECB10A-66A5-4DB8-B982-B957636D0835}" type="pres">
      <dgm:prSet presAssocID="{4E3188D0-FE1B-499B-9EE6-29985F4BED4F}" presName="hierChild2" presStyleCnt="0"/>
      <dgm:spPr/>
    </dgm:pt>
    <dgm:pt modelId="{22CACC63-93E5-4CA7-9960-F5E70F2E6BEE}" type="pres">
      <dgm:prSet presAssocID="{5B586413-109B-4643-AFC2-A49E4F2A38CF}" presName="Name10" presStyleLbl="parChTrans1D2" presStyleIdx="0" presStyleCnt="2"/>
      <dgm:spPr/>
    </dgm:pt>
    <dgm:pt modelId="{50ADB91E-409E-475D-8E8A-ED6E9D103FDA}" type="pres">
      <dgm:prSet presAssocID="{1AED5580-B929-4E05-AC41-0BD98B69E0EB}" presName="hierRoot2" presStyleCnt="0"/>
      <dgm:spPr/>
    </dgm:pt>
    <dgm:pt modelId="{9F0A7C4E-C705-4EA1-9660-A8579CD20964}" type="pres">
      <dgm:prSet presAssocID="{1AED5580-B929-4E05-AC41-0BD98B69E0EB}" presName="composite2" presStyleCnt="0"/>
      <dgm:spPr/>
    </dgm:pt>
    <dgm:pt modelId="{090FAE0A-8366-4DFA-890D-9A2D61C1AA67}" type="pres">
      <dgm:prSet presAssocID="{1AED5580-B929-4E05-AC41-0BD98B69E0EB}" presName="background2" presStyleLbl="node2" presStyleIdx="0" presStyleCnt="2"/>
      <dgm:spPr/>
    </dgm:pt>
    <dgm:pt modelId="{5B6BE702-EF62-471B-9EA9-15464957394C}" type="pres">
      <dgm:prSet presAssocID="{1AED5580-B929-4E05-AC41-0BD98B69E0EB}" presName="text2" presStyleLbl="fgAcc2" presStyleIdx="0" presStyleCnt="2" custScaleX="216608">
        <dgm:presLayoutVars>
          <dgm:chPref val="3"/>
        </dgm:presLayoutVars>
      </dgm:prSet>
      <dgm:spPr/>
    </dgm:pt>
    <dgm:pt modelId="{0912D2A3-7B0F-43EC-A3FF-88ADF1D3519D}" type="pres">
      <dgm:prSet presAssocID="{1AED5580-B929-4E05-AC41-0BD98B69E0EB}" presName="hierChild3" presStyleCnt="0"/>
      <dgm:spPr/>
    </dgm:pt>
    <dgm:pt modelId="{BC29336E-EC1C-4AE6-A10B-66B2E1C1030D}" type="pres">
      <dgm:prSet presAssocID="{68AA41EB-4CB9-44BC-9157-B0C247D8C598}" presName="Name17" presStyleLbl="parChTrans1D3" presStyleIdx="0" presStyleCnt="11"/>
      <dgm:spPr/>
    </dgm:pt>
    <dgm:pt modelId="{2E7C99B1-CE4F-42AA-A767-8C84602C21CA}" type="pres">
      <dgm:prSet presAssocID="{81A8D595-D9A4-4E4E-8217-81A1020EEFBE}" presName="hierRoot3" presStyleCnt="0"/>
      <dgm:spPr/>
    </dgm:pt>
    <dgm:pt modelId="{120D9E44-5E05-4A1E-A37C-9524EE0B85D7}" type="pres">
      <dgm:prSet presAssocID="{81A8D595-D9A4-4E4E-8217-81A1020EEFBE}" presName="composite3" presStyleCnt="0"/>
      <dgm:spPr/>
    </dgm:pt>
    <dgm:pt modelId="{05DC3146-AC05-49DF-AF07-FDC6DC558E57}" type="pres">
      <dgm:prSet presAssocID="{81A8D595-D9A4-4E4E-8217-81A1020EEFBE}" presName="background3" presStyleLbl="node3" presStyleIdx="0" presStyleCnt="11"/>
      <dgm:spPr/>
    </dgm:pt>
    <dgm:pt modelId="{E6CAF691-7734-45B4-A04C-0187109787FB}" type="pres">
      <dgm:prSet presAssocID="{81A8D595-D9A4-4E4E-8217-81A1020EEFBE}" presName="text3" presStyleLbl="fgAcc3" presStyleIdx="0" presStyleCnt="11">
        <dgm:presLayoutVars>
          <dgm:chPref val="3"/>
        </dgm:presLayoutVars>
      </dgm:prSet>
      <dgm:spPr/>
    </dgm:pt>
    <dgm:pt modelId="{593CADB2-77AD-4541-A47B-8B846DE594BB}" type="pres">
      <dgm:prSet presAssocID="{81A8D595-D9A4-4E4E-8217-81A1020EEFBE}" presName="hierChild4" presStyleCnt="0"/>
      <dgm:spPr/>
    </dgm:pt>
    <dgm:pt modelId="{CDAFD099-8058-4A90-9E12-242C4C0996FF}" type="pres">
      <dgm:prSet presAssocID="{73ACC6C6-086D-4A67-9893-59840B1D5B09}" presName="Name17" presStyleLbl="parChTrans1D3" presStyleIdx="1" presStyleCnt="11"/>
      <dgm:spPr/>
    </dgm:pt>
    <dgm:pt modelId="{F7C1946B-5567-48D9-8F90-515A3ED32E5C}" type="pres">
      <dgm:prSet presAssocID="{CB064776-02E5-410F-954B-01033ED73927}" presName="hierRoot3" presStyleCnt="0"/>
      <dgm:spPr/>
    </dgm:pt>
    <dgm:pt modelId="{801A831A-54F1-412B-9979-079127BEC487}" type="pres">
      <dgm:prSet presAssocID="{CB064776-02E5-410F-954B-01033ED73927}" presName="composite3" presStyleCnt="0"/>
      <dgm:spPr/>
    </dgm:pt>
    <dgm:pt modelId="{27AAAF9B-E7FD-4FEE-B85C-9A954A87DC16}" type="pres">
      <dgm:prSet presAssocID="{CB064776-02E5-410F-954B-01033ED73927}" presName="background3" presStyleLbl="node3" presStyleIdx="1" presStyleCnt="11"/>
      <dgm:spPr/>
    </dgm:pt>
    <dgm:pt modelId="{4ABDB272-AE1F-48A9-BBA9-BAE4D4EE0D7D}" type="pres">
      <dgm:prSet presAssocID="{CB064776-02E5-410F-954B-01033ED73927}" presName="text3" presStyleLbl="fgAcc3" presStyleIdx="1" presStyleCnt="11" custScaleX="118636">
        <dgm:presLayoutVars>
          <dgm:chPref val="3"/>
        </dgm:presLayoutVars>
      </dgm:prSet>
      <dgm:spPr/>
    </dgm:pt>
    <dgm:pt modelId="{48523914-294A-4552-A4D7-214F48464371}" type="pres">
      <dgm:prSet presAssocID="{CB064776-02E5-410F-954B-01033ED73927}" presName="hierChild4" presStyleCnt="0"/>
      <dgm:spPr/>
    </dgm:pt>
    <dgm:pt modelId="{A3AA6E5B-C781-4CD8-BC6C-9826202C4540}" type="pres">
      <dgm:prSet presAssocID="{A9666724-527B-4668-B322-BE3F5E48D4B8}" presName="Name17" presStyleLbl="parChTrans1D3" presStyleIdx="2" presStyleCnt="11"/>
      <dgm:spPr/>
    </dgm:pt>
    <dgm:pt modelId="{3D86CD06-FBB6-4E1C-A4BE-630C279293F2}" type="pres">
      <dgm:prSet presAssocID="{CA87256B-4F61-47FE-BB61-F644E0FA9596}" presName="hierRoot3" presStyleCnt="0"/>
      <dgm:spPr/>
    </dgm:pt>
    <dgm:pt modelId="{91A49B57-BB46-4C89-820A-C24ADED1CD32}" type="pres">
      <dgm:prSet presAssocID="{CA87256B-4F61-47FE-BB61-F644E0FA9596}" presName="composite3" presStyleCnt="0"/>
      <dgm:spPr/>
    </dgm:pt>
    <dgm:pt modelId="{5C7F7102-B370-4900-8927-BCA45FFE2D81}" type="pres">
      <dgm:prSet presAssocID="{CA87256B-4F61-47FE-BB61-F644E0FA9596}" presName="background3" presStyleLbl="node3" presStyleIdx="2" presStyleCnt="11"/>
      <dgm:spPr/>
    </dgm:pt>
    <dgm:pt modelId="{8EE46F23-A43D-4075-A167-4B33F86F4C5F}" type="pres">
      <dgm:prSet presAssocID="{CA87256B-4F61-47FE-BB61-F644E0FA9596}" presName="text3" presStyleLbl="fgAcc3" presStyleIdx="2" presStyleCnt="11" custScaleX="115078">
        <dgm:presLayoutVars>
          <dgm:chPref val="3"/>
        </dgm:presLayoutVars>
      </dgm:prSet>
      <dgm:spPr/>
    </dgm:pt>
    <dgm:pt modelId="{E4AB14CF-0259-49D5-ACEF-BA562D0C9DAA}" type="pres">
      <dgm:prSet presAssocID="{CA87256B-4F61-47FE-BB61-F644E0FA9596}" presName="hierChild4" presStyleCnt="0"/>
      <dgm:spPr/>
    </dgm:pt>
    <dgm:pt modelId="{1F0AFF3A-AB0E-4F1B-B013-FC7987984EAC}" type="pres">
      <dgm:prSet presAssocID="{040A97C3-9F5D-444B-970F-A874253D8E15}" presName="Name23" presStyleLbl="parChTrans1D4" presStyleIdx="0" presStyleCnt="4"/>
      <dgm:spPr/>
    </dgm:pt>
    <dgm:pt modelId="{29FF82E6-EDB5-4364-BAD5-1337C6E8D164}" type="pres">
      <dgm:prSet presAssocID="{B7D8BCEA-7E86-4229-8D49-11F480B3AF28}" presName="hierRoot4" presStyleCnt="0"/>
      <dgm:spPr/>
    </dgm:pt>
    <dgm:pt modelId="{3C507F24-6D38-4F83-BA2C-8F71B6268F57}" type="pres">
      <dgm:prSet presAssocID="{B7D8BCEA-7E86-4229-8D49-11F480B3AF28}" presName="composite4" presStyleCnt="0"/>
      <dgm:spPr/>
    </dgm:pt>
    <dgm:pt modelId="{A1A61642-5142-4BF3-84AB-9A72B0B44542}" type="pres">
      <dgm:prSet presAssocID="{B7D8BCEA-7E86-4229-8D49-11F480B3AF28}" presName="background4" presStyleLbl="node4" presStyleIdx="0" presStyleCnt="4"/>
      <dgm:spPr/>
    </dgm:pt>
    <dgm:pt modelId="{7CE2DE4D-80A4-4079-9709-46348A11FBA5}" type="pres">
      <dgm:prSet presAssocID="{B7D8BCEA-7E86-4229-8D49-11F480B3AF28}" presName="text4" presStyleLbl="fgAcc4" presStyleIdx="0" presStyleCnt="4" custScaleX="127064">
        <dgm:presLayoutVars>
          <dgm:chPref val="3"/>
        </dgm:presLayoutVars>
      </dgm:prSet>
      <dgm:spPr/>
    </dgm:pt>
    <dgm:pt modelId="{A5463597-6642-45C6-B2BE-F1D91E796928}" type="pres">
      <dgm:prSet presAssocID="{B7D8BCEA-7E86-4229-8D49-11F480B3AF28}" presName="hierChild5" presStyleCnt="0"/>
      <dgm:spPr/>
    </dgm:pt>
    <dgm:pt modelId="{F7430243-B7A4-4541-A31A-E7CF0E0B616B}" type="pres">
      <dgm:prSet presAssocID="{3DF7F488-D33C-4137-BEE7-2C5A5A6BBF6B}" presName="Name23" presStyleLbl="parChTrans1D4" presStyleIdx="1" presStyleCnt="4"/>
      <dgm:spPr/>
    </dgm:pt>
    <dgm:pt modelId="{4D6676CF-D8B7-4C81-B3E2-78E31EA11B45}" type="pres">
      <dgm:prSet presAssocID="{0F9E1DE5-B156-4E9F-891F-8C5F12EEE7FF}" presName="hierRoot4" presStyleCnt="0"/>
      <dgm:spPr/>
    </dgm:pt>
    <dgm:pt modelId="{4E26838F-E44E-493B-8176-B4B0FC7EA19F}" type="pres">
      <dgm:prSet presAssocID="{0F9E1DE5-B156-4E9F-891F-8C5F12EEE7FF}" presName="composite4" presStyleCnt="0"/>
      <dgm:spPr/>
    </dgm:pt>
    <dgm:pt modelId="{5F1092A7-341E-4FA2-AF94-91767D011D93}" type="pres">
      <dgm:prSet presAssocID="{0F9E1DE5-B156-4E9F-891F-8C5F12EEE7FF}" presName="background4" presStyleLbl="node4" presStyleIdx="1" presStyleCnt="4"/>
      <dgm:spPr/>
    </dgm:pt>
    <dgm:pt modelId="{4CE6B4E8-E5A3-4AB4-8FFC-D832CD4A1E97}" type="pres">
      <dgm:prSet presAssocID="{0F9E1DE5-B156-4E9F-891F-8C5F12EEE7FF}" presName="text4" presStyleLbl="fgAcc4" presStyleIdx="1" presStyleCnt="4" custScaleX="127864">
        <dgm:presLayoutVars>
          <dgm:chPref val="3"/>
        </dgm:presLayoutVars>
      </dgm:prSet>
      <dgm:spPr/>
    </dgm:pt>
    <dgm:pt modelId="{FC436BB3-E279-4E64-8CDA-40874B749062}" type="pres">
      <dgm:prSet presAssocID="{0F9E1DE5-B156-4E9F-891F-8C5F12EEE7FF}" presName="hierChild5" presStyleCnt="0"/>
      <dgm:spPr/>
    </dgm:pt>
    <dgm:pt modelId="{ED121C1D-2A95-4814-A777-BE9D28C98EED}" type="pres">
      <dgm:prSet presAssocID="{05409B3A-E30E-49E7-B062-ABE4B98A0E13}" presName="Name17" presStyleLbl="parChTrans1D3" presStyleIdx="3" presStyleCnt="11"/>
      <dgm:spPr/>
    </dgm:pt>
    <dgm:pt modelId="{2DAE5A3B-546A-4E69-A546-044B84142136}" type="pres">
      <dgm:prSet presAssocID="{F8096DF0-9233-4D32-96DD-FA925F8BCBA2}" presName="hierRoot3" presStyleCnt="0"/>
      <dgm:spPr/>
    </dgm:pt>
    <dgm:pt modelId="{E31D06EE-933E-43EC-B133-3D6FA2E7557D}" type="pres">
      <dgm:prSet presAssocID="{F8096DF0-9233-4D32-96DD-FA925F8BCBA2}" presName="composite3" presStyleCnt="0"/>
      <dgm:spPr/>
    </dgm:pt>
    <dgm:pt modelId="{CC89276A-0EEA-4CFE-A46E-05644321B36F}" type="pres">
      <dgm:prSet presAssocID="{F8096DF0-9233-4D32-96DD-FA925F8BCBA2}" presName="background3" presStyleLbl="node3" presStyleIdx="3" presStyleCnt="11"/>
      <dgm:spPr/>
    </dgm:pt>
    <dgm:pt modelId="{90E23CD6-E76C-4CFB-B1AC-758472E063E9}" type="pres">
      <dgm:prSet presAssocID="{F8096DF0-9233-4D32-96DD-FA925F8BCBA2}" presName="text3" presStyleLbl="fgAcc3" presStyleIdx="3" presStyleCnt="11">
        <dgm:presLayoutVars>
          <dgm:chPref val="3"/>
        </dgm:presLayoutVars>
      </dgm:prSet>
      <dgm:spPr/>
    </dgm:pt>
    <dgm:pt modelId="{0F5C2D82-AA09-46AD-B908-5017C4BD4847}" type="pres">
      <dgm:prSet presAssocID="{F8096DF0-9233-4D32-96DD-FA925F8BCBA2}" presName="hierChild4" presStyleCnt="0"/>
      <dgm:spPr/>
    </dgm:pt>
    <dgm:pt modelId="{A3993A05-2ADC-460E-AF55-EBFD1C1A9032}" type="pres">
      <dgm:prSet presAssocID="{9C9204D6-8B81-4407-A091-6F54FB287F0A}" presName="Name23" presStyleLbl="parChTrans1D4" presStyleIdx="2" presStyleCnt="4"/>
      <dgm:spPr/>
    </dgm:pt>
    <dgm:pt modelId="{5C1873E2-7258-4E0C-AD89-82A7DE16FD46}" type="pres">
      <dgm:prSet presAssocID="{562DBF9F-2C82-4EF3-B29A-C0EB49FD5297}" presName="hierRoot4" presStyleCnt="0"/>
      <dgm:spPr/>
    </dgm:pt>
    <dgm:pt modelId="{A95091E6-5A80-400A-AB4F-852FFC28C547}" type="pres">
      <dgm:prSet presAssocID="{562DBF9F-2C82-4EF3-B29A-C0EB49FD5297}" presName="composite4" presStyleCnt="0"/>
      <dgm:spPr/>
    </dgm:pt>
    <dgm:pt modelId="{47393ABA-9D70-44D9-9F02-F85F92411FE7}" type="pres">
      <dgm:prSet presAssocID="{562DBF9F-2C82-4EF3-B29A-C0EB49FD5297}" presName="background4" presStyleLbl="node4" presStyleIdx="2" presStyleCnt="4"/>
      <dgm:spPr/>
    </dgm:pt>
    <dgm:pt modelId="{349BDA18-2CD9-4715-A840-9EA2F845B5FB}" type="pres">
      <dgm:prSet presAssocID="{562DBF9F-2C82-4EF3-B29A-C0EB49FD5297}" presName="text4" presStyleLbl="fgAcc4" presStyleIdx="2" presStyleCnt="4">
        <dgm:presLayoutVars>
          <dgm:chPref val="3"/>
        </dgm:presLayoutVars>
      </dgm:prSet>
      <dgm:spPr/>
    </dgm:pt>
    <dgm:pt modelId="{3FE31855-6CE2-4BB1-A4A4-555CCA74C908}" type="pres">
      <dgm:prSet presAssocID="{562DBF9F-2C82-4EF3-B29A-C0EB49FD5297}" presName="hierChild5" presStyleCnt="0"/>
      <dgm:spPr/>
    </dgm:pt>
    <dgm:pt modelId="{85EE0FB3-375C-43DA-BB60-2A2706B17420}" type="pres">
      <dgm:prSet presAssocID="{D45C1F06-60F0-42FE-AE3E-91C211AE53F5}" presName="Name23" presStyleLbl="parChTrans1D4" presStyleIdx="3" presStyleCnt="4"/>
      <dgm:spPr/>
    </dgm:pt>
    <dgm:pt modelId="{F8192048-6E5A-437B-8B72-A26A121F7336}" type="pres">
      <dgm:prSet presAssocID="{67CA2DAC-4FB0-45F0-8F30-AE1EDBBAE46D}" presName="hierRoot4" presStyleCnt="0"/>
      <dgm:spPr/>
    </dgm:pt>
    <dgm:pt modelId="{B26A710C-FBEC-44FC-8FBB-DC250A733DA3}" type="pres">
      <dgm:prSet presAssocID="{67CA2DAC-4FB0-45F0-8F30-AE1EDBBAE46D}" presName="composite4" presStyleCnt="0"/>
      <dgm:spPr/>
    </dgm:pt>
    <dgm:pt modelId="{AD31C1D7-62DA-4B9C-AF4B-7B057368D17B}" type="pres">
      <dgm:prSet presAssocID="{67CA2DAC-4FB0-45F0-8F30-AE1EDBBAE46D}" presName="background4" presStyleLbl="node4" presStyleIdx="3" presStyleCnt="4"/>
      <dgm:spPr/>
    </dgm:pt>
    <dgm:pt modelId="{C2F86609-D442-455F-84C5-4428F55AF46E}" type="pres">
      <dgm:prSet presAssocID="{67CA2DAC-4FB0-45F0-8F30-AE1EDBBAE46D}" presName="text4" presStyleLbl="fgAcc4" presStyleIdx="3" presStyleCnt="4">
        <dgm:presLayoutVars>
          <dgm:chPref val="3"/>
        </dgm:presLayoutVars>
      </dgm:prSet>
      <dgm:spPr/>
    </dgm:pt>
    <dgm:pt modelId="{9BF13D0F-6ABF-47EB-8FAF-AEC46C330174}" type="pres">
      <dgm:prSet presAssocID="{67CA2DAC-4FB0-45F0-8F30-AE1EDBBAE46D}" presName="hierChild5" presStyleCnt="0"/>
      <dgm:spPr/>
    </dgm:pt>
    <dgm:pt modelId="{BEC2B4E3-8681-4998-BF1B-D7669CC67E7A}" type="pres">
      <dgm:prSet presAssocID="{BC1DFA48-6EBC-4E90-9340-01D6869AF57B}" presName="Name10" presStyleLbl="parChTrans1D2" presStyleIdx="1" presStyleCnt="2"/>
      <dgm:spPr/>
    </dgm:pt>
    <dgm:pt modelId="{97131CBC-8054-4E82-B415-0A967102FF19}" type="pres">
      <dgm:prSet presAssocID="{EF07EE01-6CFA-4074-A2B0-48071DF3677A}" presName="hierRoot2" presStyleCnt="0"/>
      <dgm:spPr/>
    </dgm:pt>
    <dgm:pt modelId="{4C04D956-AAB1-4871-A74C-7122FEE322BA}" type="pres">
      <dgm:prSet presAssocID="{EF07EE01-6CFA-4074-A2B0-48071DF3677A}" presName="composite2" presStyleCnt="0"/>
      <dgm:spPr/>
    </dgm:pt>
    <dgm:pt modelId="{9DCD5D95-90E9-4625-B8BF-A7BB5130B5E4}" type="pres">
      <dgm:prSet presAssocID="{EF07EE01-6CFA-4074-A2B0-48071DF3677A}" presName="background2" presStyleLbl="node2" presStyleIdx="1" presStyleCnt="2"/>
      <dgm:spPr/>
    </dgm:pt>
    <dgm:pt modelId="{A5D07D9B-A1C2-418C-B5B4-E076FDA482C3}" type="pres">
      <dgm:prSet presAssocID="{EF07EE01-6CFA-4074-A2B0-48071DF3677A}" presName="text2" presStyleLbl="fgAcc2" presStyleIdx="1" presStyleCnt="2" custScaleX="219679">
        <dgm:presLayoutVars>
          <dgm:chPref val="3"/>
        </dgm:presLayoutVars>
      </dgm:prSet>
      <dgm:spPr/>
    </dgm:pt>
    <dgm:pt modelId="{71A7D3F1-1F33-45BB-AC60-C280FF94FCF7}" type="pres">
      <dgm:prSet presAssocID="{EF07EE01-6CFA-4074-A2B0-48071DF3677A}" presName="hierChild3" presStyleCnt="0"/>
      <dgm:spPr/>
    </dgm:pt>
    <dgm:pt modelId="{CAA95532-2D3F-40B7-8C1F-315B5531044F}" type="pres">
      <dgm:prSet presAssocID="{53F5733C-C8EA-4DD9-A199-80B36B2E05C5}" presName="Name17" presStyleLbl="parChTrans1D3" presStyleIdx="4" presStyleCnt="11"/>
      <dgm:spPr/>
    </dgm:pt>
    <dgm:pt modelId="{A0B4FE63-E98B-4DDC-9FE8-112E033C0A89}" type="pres">
      <dgm:prSet presAssocID="{B0EEB693-5DC4-4B4B-B8C2-46AD2D4A33C5}" presName="hierRoot3" presStyleCnt="0"/>
      <dgm:spPr/>
    </dgm:pt>
    <dgm:pt modelId="{9EFF4621-D460-49A4-8450-A3DD3DE9BD98}" type="pres">
      <dgm:prSet presAssocID="{B0EEB693-5DC4-4B4B-B8C2-46AD2D4A33C5}" presName="composite3" presStyleCnt="0"/>
      <dgm:spPr/>
    </dgm:pt>
    <dgm:pt modelId="{8215935C-5D5C-4A7E-831A-0AD9E29339D1}" type="pres">
      <dgm:prSet presAssocID="{B0EEB693-5DC4-4B4B-B8C2-46AD2D4A33C5}" presName="background3" presStyleLbl="node3" presStyleIdx="4" presStyleCnt="11"/>
      <dgm:spPr/>
    </dgm:pt>
    <dgm:pt modelId="{B9FD2347-D4CD-48C6-9F2C-BF33FA4411A3}" type="pres">
      <dgm:prSet presAssocID="{B0EEB693-5DC4-4B4B-B8C2-46AD2D4A33C5}" presName="text3" presStyleLbl="fgAcc3" presStyleIdx="4" presStyleCnt="11" custScaleX="133496">
        <dgm:presLayoutVars>
          <dgm:chPref val="3"/>
        </dgm:presLayoutVars>
      </dgm:prSet>
      <dgm:spPr/>
    </dgm:pt>
    <dgm:pt modelId="{D39BC752-6AD7-4875-835C-886BDA9C7D70}" type="pres">
      <dgm:prSet presAssocID="{B0EEB693-5DC4-4B4B-B8C2-46AD2D4A33C5}" presName="hierChild4" presStyleCnt="0"/>
      <dgm:spPr/>
    </dgm:pt>
    <dgm:pt modelId="{238B4BF2-BB27-4844-98A2-7B1748967E72}" type="pres">
      <dgm:prSet presAssocID="{629E6D0B-2F85-466E-8E92-58B0828D1360}" presName="Name17" presStyleLbl="parChTrans1D3" presStyleIdx="5" presStyleCnt="11"/>
      <dgm:spPr/>
    </dgm:pt>
    <dgm:pt modelId="{CFD650F8-44CD-4DF6-948D-C009B20A263A}" type="pres">
      <dgm:prSet presAssocID="{C0421ECE-F77C-4AC3-8416-29D59D8AD938}" presName="hierRoot3" presStyleCnt="0"/>
      <dgm:spPr/>
    </dgm:pt>
    <dgm:pt modelId="{429D8A5B-8292-45CE-9C6E-67794139F2ED}" type="pres">
      <dgm:prSet presAssocID="{C0421ECE-F77C-4AC3-8416-29D59D8AD938}" presName="composite3" presStyleCnt="0"/>
      <dgm:spPr/>
    </dgm:pt>
    <dgm:pt modelId="{7C06C0F8-510E-45B2-AA3F-56FF130CBAD5}" type="pres">
      <dgm:prSet presAssocID="{C0421ECE-F77C-4AC3-8416-29D59D8AD938}" presName="background3" presStyleLbl="node3" presStyleIdx="5" presStyleCnt="11"/>
      <dgm:spPr/>
    </dgm:pt>
    <dgm:pt modelId="{ECF435BA-7128-4DA0-990F-F3EA53FD0C88}" type="pres">
      <dgm:prSet presAssocID="{C0421ECE-F77C-4AC3-8416-29D59D8AD938}" presName="text3" presStyleLbl="fgAcc3" presStyleIdx="5" presStyleCnt="11">
        <dgm:presLayoutVars>
          <dgm:chPref val="3"/>
        </dgm:presLayoutVars>
      </dgm:prSet>
      <dgm:spPr/>
    </dgm:pt>
    <dgm:pt modelId="{D3ED590E-C213-46CE-957A-929272FBD28D}" type="pres">
      <dgm:prSet presAssocID="{C0421ECE-F77C-4AC3-8416-29D59D8AD938}" presName="hierChild4" presStyleCnt="0"/>
      <dgm:spPr/>
    </dgm:pt>
    <dgm:pt modelId="{38264627-27B2-4E1F-9969-DA72BCD15864}" type="pres">
      <dgm:prSet presAssocID="{F5357020-3F50-4494-8E00-A01E6DC7B2BF}" presName="Name17" presStyleLbl="parChTrans1D3" presStyleIdx="6" presStyleCnt="11"/>
      <dgm:spPr/>
    </dgm:pt>
    <dgm:pt modelId="{A97BF958-6EA9-40A5-82E9-655E16804F40}" type="pres">
      <dgm:prSet presAssocID="{BFD76C38-D08A-4FF5-8346-6774DDAB45DB}" presName="hierRoot3" presStyleCnt="0"/>
      <dgm:spPr/>
    </dgm:pt>
    <dgm:pt modelId="{329C603C-51F8-4D92-B794-DF18F50E79A8}" type="pres">
      <dgm:prSet presAssocID="{BFD76C38-D08A-4FF5-8346-6774DDAB45DB}" presName="composite3" presStyleCnt="0"/>
      <dgm:spPr/>
    </dgm:pt>
    <dgm:pt modelId="{354FB5AC-F611-431A-BBC2-5007171B990F}" type="pres">
      <dgm:prSet presAssocID="{BFD76C38-D08A-4FF5-8346-6774DDAB45DB}" presName="background3" presStyleLbl="node3" presStyleIdx="6" presStyleCnt="11"/>
      <dgm:spPr/>
    </dgm:pt>
    <dgm:pt modelId="{675457E8-95F4-4079-B743-069BF666B237}" type="pres">
      <dgm:prSet presAssocID="{BFD76C38-D08A-4FF5-8346-6774DDAB45DB}" presName="text3" presStyleLbl="fgAcc3" presStyleIdx="6" presStyleCnt="11">
        <dgm:presLayoutVars>
          <dgm:chPref val="3"/>
        </dgm:presLayoutVars>
      </dgm:prSet>
      <dgm:spPr/>
    </dgm:pt>
    <dgm:pt modelId="{5E91AAD5-DD0F-4808-BB43-7468E95920AB}" type="pres">
      <dgm:prSet presAssocID="{BFD76C38-D08A-4FF5-8346-6774DDAB45DB}" presName="hierChild4" presStyleCnt="0"/>
      <dgm:spPr/>
    </dgm:pt>
    <dgm:pt modelId="{EF2B1EAE-793E-4177-8442-83B5F4AC29A8}" type="pres">
      <dgm:prSet presAssocID="{8A19ED10-7E01-44E6-BC19-A333E1A56EDC}" presName="Name17" presStyleLbl="parChTrans1D3" presStyleIdx="7" presStyleCnt="11"/>
      <dgm:spPr/>
    </dgm:pt>
    <dgm:pt modelId="{BACAC11D-CC9E-47FA-87BD-F4FCCA571600}" type="pres">
      <dgm:prSet presAssocID="{0BD40EF5-6400-4B3C-89B4-2FFEE8FB97AB}" presName="hierRoot3" presStyleCnt="0"/>
      <dgm:spPr/>
    </dgm:pt>
    <dgm:pt modelId="{4BB2BB29-65E6-4737-B051-556F5EDEDF8F}" type="pres">
      <dgm:prSet presAssocID="{0BD40EF5-6400-4B3C-89B4-2FFEE8FB97AB}" presName="composite3" presStyleCnt="0"/>
      <dgm:spPr/>
    </dgm:pt>
    <dgm:pt modelId="{EF2B1438-550B-4D9F-A6B1-73241F5E6550}" type="pres">
      <dgm:prSet presAssocID="{0BD40EF5-6400-4B3C-89B4-2FFEE8FB97AB}" presName="background3" presStyleLbl="node3" presStyleIdx="7" presStyleCnt="11"/>
      <dgm:spPr/>
    </dgm:pt>
    <dgm:pt modelId="{6487A4A3-482F-4D32-B3CC-8407E8B902AC}" type="pres">
      <dgm:prSet presAssocID="{0BD40EF5-6400-4B3C-89B4-2FFEE8FB97AB}" presName="text3" presStyleLbl="fgAcc3" presStyleIdx="7" presStyleCnt="11" custScaleX="107523">
        <dgm:presLayoutVars>
          <dgm:chPref val="3"/>
        </dgm:presLayoutVars>
      </dgm:prSet>
      <dgm:spPr/>
    </dgm:pt>
    <dgm:pt modelId="{D01125B2-69BF-402F-908A-8A5CF5FC6203}" type="pres">
      <dgm:prSet presAssocID="{0BD40EF5-6400-4B3C-89B4-2FFEE8FB97AB}" presName="hierChild4" presStyleCnt="0"/>
      <dgm:spPr/>
    </dgm:pt>
    <dgm:pt modelId="{88654438-5BE5-4F88-A186-C16D3803206E}" type="pres">
      <dgm:prSet presAssocID="{74E25597-3B3A-4FA3-9A72-2BC9646652CE}" presName="Name17" presStyleLbl="parChTrans1D3" presStyleIdx="8" presStyleCnt="11"/>
      <dgm:spPr/>
    </dgm:pt>
    <dgm:pt modelId="{46B80109-43E8-421E-AF67-66341B6F172E}" type="pres">
      <dgm:prSet presAssocID="{EAC8B2C5-4347-493A-A528-C502AFBC0F9E}" presName="hierRoot3" presStyleCnt="0"/>
      <dgm:spPr/>
    </dgm:pt>
    <dgm:pt modelId="{6D34C80B-A972-4111-91AE-6DE86BCA0FD3}" type="pres">
      <dgm:prSet presAssocID="{EAC8B2C5-4347-493A-A528-C502AFBC0F9E}" presName="composite3" presStyleCnt="0"/>
      <dgm:spPr/>
    </dgm:pt>
    <dgm:pt modelId="{2888A997-3EAC-4E7B-808A-31872D37A066}" type="pres">
      <dgm:prSet presAssocID="{EAC8B2C5-4347-493A-A528-C502AFBC0F9E}" presName="background3" presStyleLbl="node3" presStyleIdx="8" presStyleCnt="11"/>
      <dgm:spPr/>
    </dgm:pt>
    <dgm:pt modelId="{51DB862A-838F-40FA-9181-E0B6716B64BB}" type="pres">
      <dgm:prSet presAssocID="{EAC8B2C5-4347-493A-A528-C502AFBC0F9E}" presName="text3" presStyleLbl="fgAcc3" presStyleIdx="8" presStyleCnt="11">
        <dgm:presLayoutVars>
          <dgm:chPref val="3"/>
        </dgm:presLayoutVars>
      </dgm:prSet>
      <dgm:spPr/>
    </dgm:pt>
    <dgm:pt modelId="{85089311-5D99-4AF1-9054-48B3426EEFA9}" type="pres">
      <dgm:prSet presAssocID="{EAC8B2C5-4347-493A-A528-C502AFBC0F9E}" presName="hierChild4" presStyleCnt="0"/>
      <dgm:spPr/>
    </dgm:pt>
    <dgm:pt modelId="{DF683E6C-8412-4499-A077-72D06DE99768}" type="pres">
      <dgm:prSet presAssocID="{F9B7DEB3-40FA-4CE0-A2DD-BE22168F3B5D}" presName="Name17" presStyleLbl="parChTrans1D3" presStyleIdx="9" presStyleCnt="11"/>
      <dgm:spPr/>
    </dgm:pt>
    <dgm:pt modelId="{8F767DA5-7F8D-4541-86A2-B35F49CF5F7C}" type="pres">
      <dgm:prSet presAssocID="{8911B72C-E889-4CEA-85B8-2F7B9C495066}" presName="hierRoot3" presStyleCnt="0"/>
      <dgm:spPr/>
    </dgm:pt>
    <dgm:pt modelId="{294806B0-330B-4E20-978F-F8C4B76211B3}" type="pres">
      <dgm:prSet presAssocID="{8911B72C-E889-4CEA-85B8-2F7B9C495066}" presName="composite3" presStyleCnt="0"/>
      <dgm:spPr/>
    </dgm:pt>
    <dgm:pt modelId="{8D9BA9C8-A2EB-4A81-84E1-BC47C19162D4}" type="pres">
      <dgm:prSet presAssocID="{8911B72C-E889-4CEA-85B8-2F7B9C495066}" presName="background3" presStyleLbl="node3" presStyleIdx="9" presStyleCnt="11"/>
      <dgm:spPr/>
    </dgm:pt>
    <dgm:pt modelId="{25E83DA2-3414-4BC6-BBA9-79980C7CA493}" type="pres">
      <dgm:prSet presAssocID="{8911B72C-E889-4CEA-85B8-2F7B9C495066}" presName="text3" presStyleLbl="fgAcc3" presStyleIdx="9" presStyleCnt="11">
        <dgm:presLayoutVars>
          <dgm:chPref val="3"/>
        </dgm:presLayoutVars>
      </dgm:prSet>
      <dgm:spPr/>
    </dgm:pt>
    <dgm:pt modelId="{9E8C5040-FDA4-49AB-83F3-AD7D2B4EB068}" type="pres">
      <dgm:prSet presAssocID="{8911B72C-E889-4CEA-85B8-2F7B9C495066}" presName="hierChild4" presStyleCnt="0"/>
      <dgm:spPr/>
    </dgm:pt>
    <dgm:pt modelId="{394A829F-6513-4848-9D96-897D13495329}" type="pres">
      <dgm:prSet presAssocID="{64BBD3C5-C281-4BF9-B471-9F4054FA22CB}" presName="Name17" presStyleLbl="parChTrans1D3" presStyleIdx="10" presStyleCnt="11"/>
      <dgm:spPr/>
    </dgm:pt>
    <dgm:pt modelId="{A3CA1D8E-93B6-46EA-8532-198D9366628B}" type="pres">
      <dgm:prSet presAssocID="{FED6A973-67FB-4256-B350-3DC120BA1926}" presName="hierRoot3" presStyleCnt="0"/>
      <dgm:spPr/>
    </dgm:pt>
    <dgm:pt modelId="{850517BA-3852-4552-B81D-C61B1C50D4D4}" type="pres">
      <dgm:prSet presAssocID="{FED6A973-67FB-4256-B350-3DC120BA1926}" presName="composite3" presStyleCnt="0"/>
      <dgm:spPr/>
    </dgm:pt>
    <dgm:pt modelId="{0F355C92-B9B6-4D6F-8E13-348C85C1112A}" type="pres">
      <dgm:prSet presAssocID="{FED6A973-67FB-4256-B350-3DC120BA1926}" presName="background3" presStyleLbl="node3" presStyleIdx="10" presStyleCnt="11"/>
      <dgm:spPr/>
    </dgm:pt>
    <dgm:pt modelId="{D098AE99-0310-4F69-8FF2-A22D8D34E3BD}" type="pres">
      <dgm:prSet presAssocID="{FED6A973-67FB-4256-B350-3DC120BA1926}" presName="text3" presStyleLbl="fgAcc3" presStyleIdx="10" presStyleCnt="11" custScaleX="109782">
        <dgm:presLayoutVars>
          <dgm:chPref val="3"/>
        </dgm:presLayoutVars>
      </dgm:prSet>
      <dgm:spPr/>
    </dgm:pt>
    <dgm:pt modelId="{7003CD11-051D-4CF9-96CE-D356D282DBCE}" type="pres">
      <dgm:prSet presAssocID="{FED6A973-67FB-4256-B350-3DC120BA1926}" presName="hierChild4" presStyleCnt="0"/>
      <dgm:spPr/>
    </dgm:pt>
  </dgm:ptLst>
  <dgm:cxnLst>
    <dgm:cxn modelId="{04B9F309-1A64-4874-BF02-3C6045C823E8}" type="presOf" srcId="{1AED5580-B929-4E05-AC41-0BD98B69E0EB}" destId="{5B6BE702-EF62-471B-9EA9-15464957394C}" srcOrd="0" destOrd="0" presId="urn:microsoft.com/office/officeart/2005/8/layout/hierarchy1"/>
    <dgm:cxn modelId="{BA9BDC0F-497E-4C99-8794-C5275CE4FFCE}" type="presOf" srcId="{74E25597-3B3A-4FA3-9A72-2BC9646652CE}" destId="{88654438-5BE5-4F88-A186-C16D3803206E}" srcOrd="0" destOrd="0" presId="urn:microsoft.com/office/officeart/2005/8/layout/hierarchy1"/>
    <dgm:cxn modelId="{8303E611-5B12-4A84-BF61-A4A7652894AD}" type="presOf" srcId="{562DBF9F-2C82-4EF3-B29A-C0EB49FD5297}" destId="{349BDA18-2CD9-4715-A840-9EA2F845B5FB}" srcOrd="0" destOrd="0" presId="urn:microsoft.com/office/officeart/2005/8/layout/hierarchy1"/>
    <dgm:cxn modelId="{D0C86714-932A-445D-BF8E-726CF9CA5657}" type="presOf" srcId="{5B586413-109B-4643-AFC2-A49E4F2A38CF}" destId="{22CACC63-93E5-4CA7-9960-F5E70F2E6BEE}" srcOrd="0" destOrd="0" presId="urn:microsoft.com/office/officeart/2005/8/layout/hierarchy1"/>
    <dgm:cxn modelId="{DA43C817-F77A-4570-A398-CB85ED78D619}" srcId="{EF07EE01-6CFA-4074-A2B0-48071DF3677A}" destId="{0BD40EF5-6400-4B3C-89B4-2FFEE8FB97AB}" srcOrd="3" destOrd="0" parTransId="{8A19ED10-7E01-44E6-BC19-A333E1A56EDC}" sibTransId="{DC3CE120-A8D7-429E-8F85-727E8BC41F23}"/>
    <dgm:cxn modelId="{45BFDA1A-F5F7-4FAC-B704-8B0CD0D69D6C}" type="presOf" srcId="{CA87256B-4F61-47FE-BB61-F644E0FA9596}" destId="{8EE46F23-A43D-4075-A167-4B33F86F4C5F}" srcOrd="0" destOrd="0" presId="urn:microsoft.com/office/officeart/2005/8/layout/hierarchy1"/>
    <dgm:cxn modelId="{AEE9891C-CD1E-483F-A1A0-9E3272015D93}" srcId="{F8096DF0-9233-4D32-96DD-FA925F8BCBA2}" destId="{67CA2DAC-4FB0-45F0-8F30-AE1EDBBAE46D}" srcOrd="1" destOrd="0" parTransId="{D45C1F06-60F0-42FE-AE3E-91C211AE53F5}" sibTransId="{238C5B01-B4BD-417D-9769-E4A92C17FC6F}"/>
    <dgm:cxn modelId="{6117902A-345B-4F66-BD76-13BFCAADAA1C}" type="presOf" srcId="{BC1DFA48-6EBC-4E90-9340-01D6869AF57B}" destId="{BEC2B4E3-8681-4998-BF1B-D7669CC67E7A}" srcOrd="0" destOrd="0" presId="urn:microsoft.com/office/officeart/2005/8/layout/hierarchy1"/>
    <dgm:cxn modelId="{4C5C652C-0E4B-4ECF-9DC8-99E727D3BD26}" type="presOf" srcId="{BFD76C38-D08A-4FF5-8346-6774DDAB45DB}" destId="{675457E8-95F4-4079-B743-069BF666B237}" srcOrd="0" destOrd="0" presId="urn:microsoft.com/office/officeart/2005/8/layout/hierarchy1"/>
    <dgm:cxn modelId="{ED9CE937-9D37-4C66-A7E1-251B52811F0D}" type="presOf" srcId="{F9B7DEB3-40FA-4CE0-A2DD-BE22168F3B5D}" destId="{DF683E6C-8412-4499-A077-72D06DE99768}" srcOrd="0" destOrd="0" presId="urn:microsoft.com/office/officeart/2005/8/layout/hierarchy1"/>
    <dgm:cxn modelId="{AC225A3F-A7A7-43E1-96CC-6EE8E908E1E3}" srcId="{EF07EE01-6CFA-4074-A2B0-48071DF3677A}" destId="{BFD76C38-D08A-4FF5-8346-6774DDAB45DB}" srcOrd="2" destOrd="0" parTransId="{F5357020-3F50-4494-8E00-A01E6DC7B2BF}" sibTransId="{BE8994EA-5A61-4270-9818-094EB715D506}"/>
    <dgm:cxn modelId="{F16BD95B-FB74-4A04-B111-263C214126EC}" srcId="{87B0DD9C-0BA0-4369-9C4F-B812C1113014}" destId="{4E3188D0-FE1B-499B-9EE6-29985F4BED4F}" srcOrd="0" destOrd="0" parTransId="{78B1E569-6C54-4BBA-9976-07E85F460417}" sibTransId="{F5119224-BE89-4B54-AAEF-8B97BBB4EF4B}"/>
    <dgm:cxn modelId="{ED99F55C-5C1E-4CCA-A662-D89536329EED}" srcId="{1AED5580-B929-4E05-AC41-0BD98B69E0EB}" destId="{81A8D595-D9A4-4E4E-8217-81A1020EEFBE}" srcOrd="0" destOrd="0" parTransId="{68AA41EB-4CB9-44BC-9157-B0C247D8C598}" sibTransId="{E6671E7F-C557-4161-86CE-BA617AEDF2BB}"/>
    <dgm:cxn modelId="{FFD43563-C848-4409-8017-919FDD297844}" type="presOf" srcId="{0BD40EF5-6400-4B3C-89B4-2FFEE8FB97AB}" destId="{6487A4A3-482F-4D32-B3CC-8407E8B902AC}" srcOrd="0" destOrd="0" presId="urn:microsoft.com/office/officeart/2005/8/layout/hierarchy1"/>
    <dgm:cxn modelId="{D7C3CF43-3AB2-496F-9BA3-0F5740D1FD09}" type="presOf" srcId="{B0EEB693-5DC4-4B4B-B8C2-46AD2D4A33C5}" destId="{B9FD2347-D4CD-48C6-9F2C-BF33FA4411A3}" srcOrd="0" destOrd="0" presId="urn:microsoft.com/office/officeart/2005/8/layout/hierarchy1"/>
    <dgm:cxn modelId="{52916E44-5016-462E-9AB8-6E745E39B626}" type="presOf" srcId="{040A97C3-9F5D-444B-970F-A874253D8E15}" destId="{1F0AFF3A-AB0E-4F1B-B013-FC7987984EAC}" srcOrd="0" destOrd="0" presId="urn:microsoft.com/office/officeart/2005/8/layout/hierarchy1"/>
    <dgm:cxn modelId="{12C5BD45-4255-4921-AE62-76F8FCCA7A1B}" type="presOf" srcId="{67CA2DAC-4FB0-45F0-8F30-AE1EDBBAE46D}" destId="{C2F86609-D442-455F-84C5-4428F55AF46E}" srcOrd="0" destOrd="0" presId="urn:microsoft.com/office/officeart/2005/8/layout/hierarchy1"/>
    <dgm:cxn modelId="{ECD2E065-A88A-4FF2-B31A-EAA3F46A962B}" srcId="{CA87256B-4F61-47FE-BB61-F644E0FA9596}" destId="{0F9E1DE5-B156-4E9F-891F-8C5F12EEE7FF}" srcOrd="1" destOrd="0" parTransId="{3DF7F488-D33C-4137-BEE7-2C5A5A6BBF6B}" sibTransId="{8051A317-0C1F-4682-BC51-3CD94688D306}"/>
    <dgm:cxn modelId="{B4B3AA4C-7625-4C3D-8106-A06FD2C7DF22}" srcId="{EF07EE01-6CFA-4074-A2B0-48071DF3677A}" destId="{B0EEB693-5DC4-4B4B-B8C2-46AD2D4A33C5}" srcOrd="0" destOrd="0" parTransId="{53F5733C-C8EA-4DD9-A199-80B36B2E05C5}" sibTransId="{C923F2EA-53EF-4F52-8BC1-1960E31C69F7}"/>
    <dgm:cxn modelId="{44A0234F-8FB3-42BE-964A-AADCB1A6723E}" type="presOf" srcId="{68AA41EB-4CB9-44BC-9157-B0C247D8C598}" destId="{BC29336E-EC1C-4AE6-A10B-66B2E1C1030D}" srcOrd="0" destOrd="0" presId="urn:microsoft.com/office/officeart/2005/8/layout/hierarchy1"/>
    <dgm:cxn modelId="{41C1A24F-1174-4B85-B468-D462CB7812E4}" srcId="{EF07EE01-6CFA-4074-A2B0-48071DF3677A}" destId="{EAC8B2C5-4347-493A-A528-C502AFBC0F9E}" srcOrd="4" destOrd="0" parTransId="{74E25597-3B3A-4FA3-9A72-2BC9646652CE}" sibTransId="{DFB7947B-2399-453F-8DFA-935AC620EE94}"/>
    <dgm:cxn modelId="{71B8DF4F-F797-4EE2-9FF0-EB12F65C6415}" type="presOf" srcId="{EF07EE01-6CFA-4074-A2B0-48071DF3677A}" destId="{A5D07D9B-A1C2-418C-B5B4-E076FDA482C3}" srcOrd="0" destOrd="0" presId="urn:microsoft.com/office/officeart/2005/8/layout/hierarchy1"/>
    <dgm:cxn modelId="{1FEF5070-9342-4090-BB00-EBF29C00DB4C}" type="presOf" srcId="{629E6D0B-2F85-466E-8E92-58B0828D1360}" destId="{238B4BF2-BB27-4844-98A2-7B1748967E72}" srcOrd="0" destOrd="0" presId="urn:microsoft.com/office/officeart/2005/8/layout/hierarchy1"/>
    <dgm:cxn modelId="{9CBA1952-F6A1-4018-AE74-43CB7D197862}" srcId="{1AED5580-B929-4E05-AC41-0BD98B69E0EB}" destId="{CA87256B-4F61-47FE-BB61-F644E0FA9596}" srcOrd="2" destOrd="0" parTransId="{A9666724-527B-4668-B322-BE3F5E48D4B8}" sibTransId="{4928D1EF-B198-4024-B8A3-5956AF4EE8F1}"/>
    <dgm:cxn modelId="{9699F479-8C5C-43E2-8139-E83BB20A0307}" type="presOf" srcId="{05409B3A-E30E-49E7-B062-ABE4B98A0E13}" destId="{ED121C1D-2A95-4814-A777-BE9D28C98EED}" srcOrd="0" destOrd="0" presId="urn:microsoft.com/office/officeart/2005/8/layout/hierarchy1"/>
    <dgm:cxn modelId="{68B6DA5A-F310-45FA-A692-74EA3B136EAC}" type="presOf" srcId="{64BBD3C5-C281-4BF9-B471-9F4054FA22CB}" destId="{394A829F-6513-4848-9D96-897D13495329}" srcOrd="0" destOrd="0" presId="urn:microsoft.com/office/officeart/2005/8/layout/hierarchy1"/>
    <dgm:cxn modelId="{3B38117B-1617-4D32-BBBF-9B3E4BBE31A0}" type="presOf" srcId="{EAC8B2C5-4347-493A-A528-C502AFBC0F9E}" destId="{51DB862A-838F-40FA-9181-E0B6716B64BB}" srcOrd="0" destOrd="0" presId="urn:microsoft.com/office/officeart/2005/8/layout/hierarchy1"/>
    <dgm:cxn modelId="{5E732B7B-1402-47AC-9AF3-6424895DEE92}" type="presOf" srcId="{3DF7F488-D33C-4137-BEE7-2C5A5A6BBF6B}" destId="{F7430243-B7A4-4541-A31A-E7CF0E0B616B}" srcOrd="0" destOrd="0" presId="urn:microsoft.com/office/officeart/2005/8/layout/hierarchy1"/>
    <dgm:cxn modelId="{6BBA567E-49C6-496A-AB07-2BF226701B32}" type="presOf" srcId="{0F9E1DE5-B156-4E9F-891F-8C5F12EEE7FF}" destId="{4CE6B4E8-E5A3-4AB4-8FFC-D832CD4A1E97}" srcOrd="0" destOrd="0" presId="urn:microsoft.com/office/officeart/2005/8/layout/hierarchy1"/>
    <dgm:cxn modelId="{FDCF9E7E-CFCF-4059-8596-641C1F2D8122}" srcId="{4E3188D0-FE1B-499B-9EE6-29985F4BED4F}" destId="{EF07EE01-6CFA-4074-A2B0-48071DF3677A}" srcOrd="1" destOrd="0" parTransId="{BC1DFA48-6EBC-4E90-9340-01D6869AF57B}" sibTransId="{04A8D532-8267-443B-B867-C1266CD20657}"/>
    <dgm:cxn modelId="{BC906F8C-A629-449C-A6DE-191B90038FDD}" type="presOf" srcId="{87B0DD9C-0BA0-4369-9C4F-B812C1113014}" destId="{71985D40-9302-42F2-A29B-7BBB532B1D8F}" srcOrd="0" destOrd="0" presId="urn:microsoft.com/office/officeart/2005/8/layout/hierarchy1"/>
    <dgm:cxn modelId="{9B02AA92-4D04-49C1-A4C8-952913095E7D}" type="presOf" srcId="{4E3188D0-FE1B-499B-9EE6-29985F4BED4F}" destId="{93EBC98E-E61A-41C1-A331-B5DD8AE4C0B3}" srcOrd="0" destOrd="0" presId="urn:microsoft.com/office/officeart/2005/8/layout/hierarchy1"/>
    <dgm:cxn modelId="{4196CA92-5745-485C-AE2E-E4F361B83729}" srcId="{4E3188D0-FE1B-499B-9EE6-29985F4BED4F}" destId="{1AED5580-B929-4E05-AC41-0BD98B69E0EB}" srcOrd="0" destOrd="0" parTransId="{5B586413-109B-4643-AFC2-A49E4F2A38CF}" sibTransId="{2C22CD45-6B0C-4F8E-82DC-A3FDFDAFB4C9}"/>
    <dgm:cxn modelId="{B8D00D98-B5A8-407A-832C-675CE9EC72F2}" srcId="{EF07EE01-6CFA-4074-A2B0-48071DF3677A}" destId="{C0421ECE-F77C-4AC3-8416-29D59D8AD938}" srcOrd="1" destOrd="0" parTransId="{629E6D0B-2F85-466E-8E92-58B0828D1360}" sibTransId="{3C0B2059-E4FB-40A9-9F33-B5028F787B17}"/>
    <dgm:cxn modelId="{B826119A-B31F-47E7-8587-09A22E10DFB7}" type="presOf" srcId="{C0421ECE-F77C-4AC3-8416-29D59D8AD938}" destId="{ECF435BA-7128-4DA0-990F-F3EA53FD0C88}" srcOrd="0" destOrd="0" presId="urn:microsoft.com/office/officeart/2005/8/layout/hierarchy1"/>
    <dgm:cxn modelId="{52BD599C-3D09-49A8-A010-A2DB9407614A}" type="presOf" srcId="{D45C1F06-60F0-42FE-AE3E-91C211AE53F5}" destId="{85EE0FB3-375C-43DA-BB60-2A2706B17420}" srcOrd="0" destOrd="0" presId="urn:microsoft.com/office/officeart/2005/8/layout/hierarchy1"/>
    <dgm:cxn modelId="{AAE925A0-BD88-4B2D-B06C-D637FC3E7772}" type="presOf" srcId="{A9666724-527B-4668-B322-BE3F5E48D4B8}" destId="{A3AA6E5B-C781-4CD8-BC6C-9826202C4540}" srcOrd="0" destOrd="0" presId="urn:microsoft.com/office/officeart/2005/8/layout/hierarchy1"/>
    <dgm:cxn modelId="{89A0D5A5-83B1-4E26-9159-88A816FA2927}" type="presOf" srcId="{9C9204D6-8B81-4407-A091-6F54FB287F0A}" destId="{A3993A05-2ADC-460E-AF55-EBFD1C1A9032}" srcOrd="0" destOrd="0" presId="urn:microsoft.com/office/officeart/2005/8/layout/hierarchy1"/>
    <dgm:cxn modelId="{8518F7AC-3CF6-44F6-8A2A-219600E33CDD}" type="presOf" srcId="{CB064776-02E5-410F-954B-01033ED73927}" destId="{4ABDB272-AE1F-48A9-BBA9-BAE4D4EE0D7D}" srcOrd="0" destOrd="0" presId="urn:microsoft.com/office/officeart/2005/8/layout/hierarchy1"/>
    <dgm:cxn modelId="{DCB1A0AE-DA5A-457A-B7BC-B3E089D98ED7}" srcId="{CA87256B-4F61-47FE-BB61-F644E0FA9596}" destId="{B7D8BCEA-7E86-4229-8D49-11F480B3AF28}" srcOrd="0" destOrd="0" parTransId="{040A97C3-9F5D-444B-970F-A874253D8E15}" sibTransId="{6D4B00B1-8977-4D85-AEC5-BD814EBB7F71}"/>
    <dgm:cxn modelId="{B7BEC5AF-DBFA-41E4-A1A8-CBE2DA504EF5}" type="presOf" srcId="{81A8D595-D9A4-4E4E-8217-81A1020EEFBE}" destId="{E6CAF691-7734-45B4-A04C-0187109787FB}" srcOrd="0" destOrd="0" presId="urn:microsoft.com/office/officeart/2005/8/layout/hierarchy1"/>
    <dgm:cxn modelId="{D1DCF5B0-E715-4AC0-B82A-6F1D0ED8BE76}" type="presOf" srcId="{8911B72C-E889-4CEA-85B8-2F7B9C495066}" destId="{25E83DA2-3414-4BC6-BBA9-79980C7CA493}" srcOrd="0" destOrd="0" presId="urn:microsoft.com/office/officeart/2005/8/layout/hierarchy1"/>
    <dgm:cxn modelId="{E2ED2CB7-A3B9-4938-BCCE-C78B7E3556B4}" type="presOf" srcId="{53F5733C-C8EA-4DD9-A199-80B36B2E05C5}" destId="{CAA95532-2D3F-40B7-8C1F-315B5531044F}" srcOrd="0" destOrd="0" presId="urn:microsoft.com/office/officeart/2005/8/layout/hierarchy1"/>
    <dgm:cxn modelId="{69B4B8BF-3EFE-4C7E-BD4C-51B20E61DE32}" srcId="{EF07EE01-6CFA-4074-A2B0-48071DF3677A}" destId="{FED6A973-67FB-4256-B350-3DC120BA1926}" srcOrd="6" destOrd="0" parTransId="{64BBD3C5-C281-4BF9-B471-9F4054FA22CB}" sibTransId="{1B662EEC-A620-475C-8C85-838AC8727BFF}"/>
    <dgm:cxn modelId="{C2ED42C0-DDF1-4756-8A9F-51CB41529A1A}" type="presOf" srcId="{B7D8BCEA-7E86-4229-8D49-11F480B3AF28}" destId="{7CE2DE4D-80A4-4079-9709-46348A11FBA5}" srcOrd="0" destOrd="0" presId="urn:microsoft.com/office/officeart/2005/8/layout/hierarchy1"/>
    <dgm:cxn modelId="{4A6AE1C2-E986-4210-B588-0F6CA4BFC2F3}" srcId="{F8096DF0-9233-4D32-96DD-FA925F8BCBA2}" destId="{562DBF9F-2C82-4EF3-B29A-C0EB49FD5297}" srcOrd="0" destOrd="0" parTransId="{9C9204D6-8B81-4407-A091-6F54FB287F0A}" sibTransId="{A6F82F72-638B-4774-BFB8-69934A929DBA}"/>
    <dgm:cxn modelId="{49C090CD-1911-4814-BF7F-FEA12606D874}" type="presOf" srcId="{F8096DF0-9233-4D32-96DD-FA925F8BCBA2}" destId="{90E23CD6-E76C-4CFB-B1AC-758472E063E9}" srcOrd="0" destOrd="0" presId="urn:microsoft.com/office/officeart/2005/8/layout/hierarchy1"/>
    <dgm:cxn modelId="{60C9B0D4-4999-412D-9DA4-66DCF63FA774}" type="presOf" srcId="{F5357020-3F50-4494-8E00-A01E6DC7B2BF}" destId="{38264627-27B2-4E1F-9969-DA72BCD15864}" srcOrd="0" destOrd="0" presId="urn:microsoft.com/office/officeart/2005/8/layout/hierarchy1"/>
    <dgm:cxn modelId="{9DA5E2E1-4C5D-4715-A5D3-C640548CE0DB}" srcId="{1AED5580-B929-4E05-AC41-0BD98B69E0EB}" destId="{F8096DF0-9233-4D32-96DD-FA925F8BCBA2}" srcOrd="3" destOrd="0" parTransId="{05409B3A-E30E-49E7-B062-ABE4B98A0E13}" sibTransId="{017799F2-BFB2-423E-BAF8-87BBA5E9CD24}"/>
    <dgm:cxn modelId="{CF7CDEE8-E28C-4583-817B-97D49EC70BB3}" type="presOf" srcId="{8A19ED10-7E01-44E6-BC19-A333E1A56EDC}" destId="{EF2B1EAE-793E-4177-8442-83B5F4AC29A8}" srcOrd="0" destOrd="0" presId="urn:microsoft.com/office/officeart/2005/8/layout/hierarchy1"/>
    <dgm:cxn modelId="{A54CADED-4C0B-4847-A593-87A84995FA5C}" srcId="{EF07EE01-6CFA-4074-A2B0-48071DF3677A}" destId="{8911B72C-E889-4CEA-85B8-2F7B9C495066}" srcOrd="5" destOrd="0" parTransId="{F9B7DEB3-40FA-4CE0-A2DD-BE22168F3B5D}" sibTransId="{3BC3A9A9-54BD-417E-9271-3862A784BAE6}"/>
    <dgm:cxn modelId="{69EC22F5-9022-4678-95C5-DB1895E3CCC3}" type="presOf" srcId="{FED6A973-67FB-4256-B350-3DC120BA1926}" destId="{D098AE99-0310-4F69-8FF2-A22D8D34E3BD}" srcOrd="0" destOrd="0" presId="urn:microsoft.com/office/officeart/2005/8/layout/hierarchy1"/>
    <dgm:cxn modelId="{741E2DF6-1805-4A4D-A091-62C97B5553E1}" srcId="{1AED5580-B929-4E05-AC41-0BD98B69E0EB}" destId="{CB064776-02E5-410F-954B-01033ED73927}" srcOrd="1" destOrd="0" parTransId="{73ACC6C6-086D-4A67-9893-59840B1D5B09}" sibTransId="{ECE4F3EA-688C-4584-998D-9E11A66274EC}"/>
    <dgm:cxn modelId="{6C613BFE-537A-4667-B3EB-6C1BE1DFFCC5}" type="presOf" srcId="{73ACC6C6-086D-4A67-9893-59840B1D5B09}" destId="{CDAFD099-8058-4A90-9E12-242C4C0996FF}" srcOrd="0" destOrd="0" presId="urn:microsoft.com/office/officeart/2005/8/layout/hierarchy1"/>
    <dgm:cxn modelId="{CE119944-6545-4166-94EB-10CFF64BA73D}" type="presParOf" srcId="{71985D40-9302-42F2-A29B-7BBB532B1D8F}" destId="{D5494C1A-A3BE-476F-967D-702FA79FCA1E}" srcOrd="0" destOrd="0" presId="urn:microsoft.com/office/officeart/2005/8/layout/hierarchy1"/>
    <dgm:cxn modelId="{C7622A85-B1FE-4F55-8451-B1A4B803E42F}" type="presParOf" srcId="{D5494C1A-A3BE-476F-967D-702FA79FCA1E}" destId="{CFB2DE10-2BF2-453C-ABE4-B12DF9906904}" srcOrd="0" destOrd="0" presId="urn:microsoft.com/office/officeart/2005/8/layout/hierarchy1"/>
    <dgm:cxn modelId="{BDB6AD23-1491-4590-8822-70FB646D84BB}" type="presParOf" srcId="{CFB2DE10-2BF2-453C-ABE4-B12DF9906904}" destId="{B4F7FB95-0F73-4415-B2B3-04E1B539607C}" srcOrd="0" destOrd="0" presId="urn:microsoft.com/office/officeart/2005/8/layout/hierarchy1"/>
    <dgm:cxn modelId="{337A4585-CCFC-4A69-8451-21D226090BA7}" type="presParOf" srcId="{CFB2DE10-2BF2-453C-ABE4-B12DF9906904}" destId="{93EBC98E-E61A-41C1-A331-B5DD8AE4C0B3}" srcOrd="1" destOrd="0" presId="urn:microsoft.com/office/officeart/2005/8/layout/hierarchy1"/>
    <dgm:cxn modelId="{D61779C3-2C96-4F39-98DA-F695FC010223}" type="presParOf" srcId="{D5494C1A-A3BE-476F-967D-702FA79FCA1E}" destId="{E3ECB10A-66A5-4DB8-B982-B957636D0835}" srcOrd="1" destOrd="0" presId="urn:microsoft.com/office/officeart/2005/8/layout/hierarchy1"/>
    <dgm:cxn modelId="{5CD5F315-7BBD-4B6B-A964-90FAAF4F96B3}" type="presParOf" srcId="{E3ECB10A-66A5-4DB8-B982-B957636D0835}" destId="{22CACC63-93E5-4CA7-9960-F5E70F2E6BEE}" srcOrd="0" destOrd="0" presId="urn:microsoft.com/office/officeart/2005/8/layout/hierarchy1"/>
    <dgm:cxn modelId="{6BC13F82-03F5-4EED-8B31-0D5718864F29}" type="presParOf" srcId="{E3ECB10A-66A5-4DB8-B982-B957636D0835}" destId="{50ADB91E-409E-475D-8E8A-ED6E9D103FDA}" srcOrd="1" destOrd="0" presId="urn:microsoft.com/office/officeart/2005/8/layout/hierarchy1"/>
    <dgm:cxn modelId="{0AC3F064-9FA1-4940-8A98-F0C9C72CCCAA}" type="presParOf" srcId="{50ADB91E-409E-475D-8E8A-ED6E9D103FDA}" destId="{9F0A7C4E-C705-4EA1-9660-A8579CD20964}" srcOrd="0" destOrd="0" presId="urn:microsoft.com/office/officeart/2005/8/layout/hierarchy1"/>
    <dgm:cxn modelId="{ACADBE4D-2C8E-4DA9-A44C-B49C4D6D3359}" type="presParOf" srcId="{9F0A7C4E-C705-4EA1-9660-A8579CD20964}" destId="{090FAE0A-8366-4DFA-890D-9A2D61C1AA67}" srcOrd="0" destOrd="0" presId="urn:microsoft.com/office/officeart/2005/8/layout/hierarchy1"/>
    <dgm:cxn modelId="{078A9B57-62FB-493F-89C3-CA32F0A36C38}" type="presParOf" srcId="{9F0A7C4E-C705-4EA1-9660-A8579CD20964}" destId="{5B6BE702-EF62-471B-9EA9-15464957394C}" srcOrd="1" destOrd="0" presId="urn:microsoft.com/office/officeart/2005/8/layout/hierarchy1"/>
    <dgm:cxn modelId="{3779B740-B1B2-41F6-8513-85060EBC8A3F}" type="presParOf" srcId="{50ADB91E-409E-475D-8E8A-ED6E9D103FDA}" destId="{0912D2A3-7B0F-43EC-A3FF-88ADF1D3519D}" srcOrd="1" destOrd="0" presId="urn:microsoft.com/office/officeart/2005/8/layout/hierarchy1"/>
    <dgm:cxn modelId="{CB867B6C-DE7F-4999-A4E5-8A0AE2A3DCF7}" type="presParOf" srcId="{0912D2A3-7B0F-43EC-A3FF-88ADF1D3519D}" destId="{BC29336E-EC1C-4AE6-A10B-66B2E1C1030D}" srcOrd="0" destOrd="0" presId="urn:microsoft.com/office/officeart/2005/8/layout/hierarchy1"/>
    <dgm:cxn modelId="{E7FE93F6-F8AA-436F-B36E-6C3A914D09E6}" type="presParOf" srcId="{0912D2A3-7B0F-43EC-A3FF-88ADF1D3519D}" destId="{2E7C99B1-CE4F-42AA-A767-8C84602C21CA}" srcOrd="1" destOrd="0" presId="urn:microsoft.com/office/officeart/2005/8/layout/hierarchy1"/>
    <dgm:cxn modelId="{064CC1AC-1953-4A22-B727-C570FB947EFD}" type="presParOf" srcId="{2E7C99B1-CE4F-42AA-A767-8C84602C21CA}" destId="{120D9E44-5E05-4A1E-A37C-9524EE0B85D7}" srcOrd="0" destOrd="0" presId="urn:microsoft.com/office/officeart/2005/8/layout/hierarchy1"/>
    <dgm:cxn modelId="{A89C9E36-B5F8-4BA8-BFDF-113377F5DC84}" type="presParOf" srcId="{120D9E44-5E05-4A1E-A37C-9524EE0B85D7}" destId="{05DC3146-AC05-49DF-AF07-FDC6DC558E57}" srcOrd="0" destOrd="0" presId="urn:microsoft.com/office/officeart/2005/8/layout/hierarchy1"/>
    <dgm:cxn modelId="{4E9383E0-2274-43E8-B941-18CBD42D42BB}" type="presParOf" srcId="{120D9E44-5E05-4A1E-A37C-9524EE0B85D7}" destId="{E6CAF691-7734-45B4-A04C-0187109787FB}" srcOrd="1" destOrd="0" presId="urn:microsoft.com/office/officeart/2005/8/layout/hierarchy1"/>
    <dgm:cxn modelId="{E544AFF2-F96E-4735-B50A-12BC06A47AD4}" type="presParOf" srcId="{2E7C99B1-CE4F-42AA-A767-8C84602C21CA}" destId="{593CADB2-77AD-4541-A47B-8B846DE594BB}" srcOrd="1" destOrd="0" presId="urn:microsoft.com/office/officeart/2005/8/layout/hierarchy1"/>
    <dgm:cxn modelId="{5CCADA43-BE41-4DB0-A685-769E88C0037C}" type="presParOf" srcId="{0912D2A3-7B0F-43EC-A3FF-88ADF1D3519D}" destId="{CDAFD099-8058-4A90-9E12-242C4C0996FF}" srcOrd="2" destOrd="0" presId="urn:microsoft.com/office/officeart/2005/8/layout/hierarchy1"/>
    <dgm:cxn modelId="{E8A18159-CC66-4785-A6B8-EEEBDD0B8013}" type="presParOf" srcId="{0912D2A3-7B0F-43EC-A3FF-88ADF1D3519D}" destId="{F7C1946B-5567-48D9-8F90-515A3ED32E5C}" srcOrd="3" destOrd="0" presId="urn:microsoft.com/office/officeart/2005/8/layout/hierarchy1"/>
    <dgm:cxn modelId="{E2DC915E-1DDA-41C9-8E35-1E9F1B69D901}" type="presParOf" srcId="{F7C1946B-5567-48D9-8F90-515A3ED32E5C}" destId="{801A831A-54F1-412B-9979-079127BEC487}" srcOrd="0" destOrd="0" presId="urn:microsoft.com/office/officeart/2005/8/layout/hierarchy1"/>
    <dgm:cxn modelId="{3169D8C7-577B-4F53-96CA-1D7283F8DAC5}" type="presParOf" srcId="{801A831A-54F1-412B-9979-079127BEC487}" destId="{27AAAF9B-E7FD-4FEE-B85C-9A954A87DC16}" srcOrd="0" destOrd="0" presId="urn:microsoft.com/office/officeart/2005/8/layout/hierarchy1"/>
    <dgm:cxn modelId="{C5FC1C98-FA37-4C3B-B2BF-80B7EFDE7E95}" type="presParOf" srcId="{801A831A-54F1-412B-9979-079127BEC487}" destId="{4ABDB272-AE1F-48A9-BBA9-BAE4D4EE0D7D}" srcOrd="1" destOrd="0" presId="urn:microsoft.com/office/officeart/2005/8/layout/hierarchy1"/>
    <dgm:cxn modelId="{0D145FF5-9FBC-48CE-A6D9-E1202FE71794}" type="presParOf" srcId="{F7C1946B-5567-48D9-8F90-515A3ED32E5C}" destId="{48523914-294A-4552-A4D7-214F48464371}" srcOrd="1" destOrd="0" presId="urn:microsoft.com/office/officeart/2005/8/layout/hierarchy1"/>
    <dgm:cxn modelId="{53960D68-2473-4761-BAA0-CD567D4AB6D5}" type="presParOf" srcId="{0912D2A3-7B0F-43EC-A3FF-88ADF1D3519D}" destId="{A3AA6E5B-C781-4CD8-BC6C-9826202C4540}" srcOrd="4" destOrd="0" presId="urn:microsoft.com/office/officeart/2005/8/layout/hierarchy1"/>
    <dgm:cxn modelId="{3F61D7A7-AB73-4839-AA59-6983630CCC12}" type="presParOf" srcId="{0912D2A3-7B0F-43EC-A3FF-88ADF1D3519D}" destId="{3D86CD06-FBB6-4E1C-A4BE-630C279293F2}" srcOrd="5" destOrd="0" presId="urn:microsoft.com/office/officeart/2005/8/layout/hierarchy1"/>
    <dgm:cxn modelId="{F6A48200-E75C-4E63-AA84-346323CD71CB}" type="presParOf" srcId="{3D86CD06-FBB6-4E1C-A4BE-630C279293F2}" destId="{91A49B57-BB46-4C89-820A-C24ADED1CD32}" srcOrd="0" destOrd="0" presId="urn:microsoft.com/office/officeart/2005/8/layout/hierarchy1"/>
    <dgm:cxn modelId="{6CC4DEF6-6CB0-4D96-AA8E-A068F3C8006D}" type="presParOf" srcId="{91A49B57-BB46-4C89-820A-C24ADED1CD32}" destId="{5C7F7102-B370-4900-8927-BCA45FFE2D81}" srcOrd="0" destOrd="0" presId="urn:microsoft.com/office/officeart/2005/8/layout/hierarchy1"/>
    <dgm:cxn modelId="{37FEE80C-BD6A-43A4-9E44-51F8AF22ECA1}" type="presParOf" srcId="{91A49B57-BB46-4C89-820A-C24ADED1CD32}" destId="{8EE46F23-A43D-4075-A167-4B33F86F4C5F}" srcOrd="1" destOrd="0" presId="urn:microsoft.com/office/officeart/2005/8/layout/hierarchy1"/>
    <dgm:cxn modelId="{E78C7B42-AA9D-4DD6-893B-75DA99248F0D}" type="presParOf" srcId="{3D86CD06-FBB6-4E1C-A4BE-630C279293F2}" destId="{E4AB14CF-0259-49D5-ACEF-BA562D0C9DAA}" srcOrd="1" destOrd="0" presId="urn:microsoft.com/office/officeart/2005/8/layout/hierarchy1"/>
    <dgm:cxn modelId="{F2042D4E-56FC-465B-B506-5023E18C6E4A}" type="presParOf" srcId="{E4AB14CF-0259-49D5-ACEF-BA562D0C9DAA}" destId="{1F0AFF3A-AB0E-4F1B-B013-FC7987984EAC}" srcOrd="0" destOrd="0" presId="urn:microsoft.com/office/officeart/2005/8/layout/hierarchy1"/>
    <dgm:cxn modelId="{D15FD0E0-F6D5-46BD-9DFA-1B4173736708}" type="presParOf" srcId="{E4AB14CF-0259-49D5-ACEF-BA562D0C9DAA}" destId="{29FF82E6-EDB5-4364-BAD5-1337C6E8D164}" srcOrd="1" destOrd="0" presId="urn:microsoft.com/office/officeart/2005/8/layout/hierarchy1"/>
    <dgm:cxn modelId="{64941105-7070-4FDF-956D-38B5CA85B577}" type="presParOf" srcId="{29FF82E6-EDB5-4364-BAD5-1337C6E8D164}" destId="{3C507F24-6D38-4F83-BA2C-8F71B6268F57}" srcOrd="0" destOrd="0" presId="urn:microsoft.com/office/officeart/2005/8/layout/hierarchy1"/>
    <dgm:cxn modelId="{DDF9EF00-893F-4788-8243-658004B8260F}" type="presParOf" srcId="{3C507F24-6D38-4F83-BA2C-8F71B6268F57}" destId="{A1A61642-5142-4BF3-84AB-9A72B0B44542}" srcOrd="0" destOrd="0" presId="urn:microsoft.com/office/officeart/2005/8/layout/hierarchy1"/>
    <dgm:cxn modelId="{1CB2DC66-B9BD-4273-83E7-284E0C7A5422}" type="presParOf" srcId="{3C507F24-6D38-4F83-BA2C-8F71B6268F57}" destId="{7CE2DE4D-80A4-4079-9709-46348A11FBA5}" srcOrd="1" destOrd="0" presId="urn:microsoft.com/office/officeart/2005/8/layout/hierarchy1"/>
    <dgm:cxn modelId="{74EF7B19-ADE9-4CDB-8BE0-64A8E51A252A}" type="presParOf" srcId="{29FF82E6-EDB5-4364-BAD5-1337C6E8D164}" destId="{A5463597-6642-45C6-B2BE-F1D91E796928}" srcOrd="1" destOrd="0" presId="urn:microsoft.com/office/officeart/2005/8/layout/hierarchy1"/>
    <dgm:cxn modelId="{330C5D53-A24B-476C-91B7-23306F2BFBBC}" type="presParOf" srcId="{E4AB14CF-0259-49D5-ACEF-BA562D0C9DAA}" destId="{F7430243-B7A4-4541-A31A-E7CF0E0B616B}" srcOrd="2" destOrd="0" presId="urn:microsoft.com/office/officeart/2005/8/layout/hierarchy1"/>
    <dgm:cxn modelId="{3597700C-9A96-4470-BCEA-8BB91C90935C}" type="presParOf" srcId="{E4AB14CF-0259-49D5-ACEF-BA562D0C9DAA}" destId="{4D6676CF-D8B7-4C81-B3E2-78E31EA11B45}" srcOrd="3" destOrd="0" presId="urn:microsoft.com/office/officeart/2005/8/layout/hierarchy1"/>
    <dgm:cxn modelId="{1AEB99A1-438B-42BF-8BE2-7906352209B4}" type="presParOf" srcId="{4D6676CF-D8B7-4C81-B3E2-78E31EA11B45}" destId="{4E26838F-E44E-493B-8176-B4B0FC7EA19F}" srcOrd="0" destOrd="0" presId="urn:microsoft.com/office/officeart/2005/8/layout/hierarchy1"/>
    <dgm:cxn modelId="{553B37A8-B06D-42D2-B988-3C89C717F8B5}" type="presParOf" srcId="{4E26838F-E44E-493B-8176-B4B0FC7EA19F}" destId="{5F1092A7-341E-4FA2-AF94-91767D011D93}" srcOrd="0" destOrd="0" presId="urn:microsoft.com/office/officeart/2005/8/layout/hierarchy1"/>
    <dgm:cxn modelId="{C5ACCDFF-B9E6-4529-B877-05491AD3AEE3}" type="presParOf" srcId="{4E26838F-E44E-493B-8176-B4B0FC7EA19F}" destId="{4CE6B4E8-E5A3-4AB4-8FFC-D832CD4A1E97}" srcOrd="1" destOrd="0" presId="urn:microsoft.com/office/officeart/2005/8/layout/hierarchy1"/>
    <dgm:cxn modelId="{682EC50A-0B7F-41AF-B135-CF654E894B0A}" type="presParOf" srcId="{4D6676CF-D8B7-4C81-B3E2-78E31EA11B45}" destId="{FC436BB3-E279-4E64-8CDA-40874B749062}" srcOrd="1" destOrd="0" presId="urn:microsoft.com/office/officeart/2005/8/layout/hierarchy1"/>
    <dgm:cxn modelId="{4422F9C7-F4C6-40EE-8A8C-792EA29C8BDC}" type="presParOf" srcId="{0912D2A3-7B0F-43EC-A3FF-88ADF1D3519D}" destId="{ED121C1D-2A95-4814-A777-BE9D28C98EED}" srcOrd="6" destOrd="0" presId="urn:microsoft.com/office/officeart/2005/8/layout/hierarchy1"/>
    <dgm:cxn modelId="{0CB0C448-02FB-496F-96BE-71B3759EA871}" type="presParOf" srcId="{0912D2A3-7B0F-43EC-A3FF-88ADF1D3519D}" destId="{2DAE5A3B-546A-4E69-A546-044B84142136}" srcOrd="7" destOrd="0" presId="urn:microsoft.com/office/officeart/2005/8/layout/hierarchy1"/>
    <dgm:cxn modelId="{9F0A6551-2BC9-46E6-B5CE-3D17A626A926}" type="presParOf" srcId="{2DAE5A3B-546A-4E69-A546-044B84142136}" destId="{E31D06EE-933E-43EC-B133-3D6FA2E7557D}" srcOrd="0" destOrd="0" presId="urn:microsoft.com/office/officeart/2005/8/layout/hierarchy1"/>
    <dgm:cxn modelId="{86264EE3-A8BE-4047-96EA-BC32E9603B7C}" type="presParOf" srcId="{E31D06EE-933E-43EC-B133-3D6FA2E7557D}" destId="{CC89276A-0EEA-4CFE-A46E-05644321B36F}" srcOrd="0" destOrd="0" presId="urn:microsoft.com/office/officeart/2005/8/layout/hierarchy1"/>
    <dgm:cxn modelId="{007AD6EC-BBE2-402B-9F93-A10622CA0454}" type="presParOf" srcId="{E31D06EE-933E-43EC-B133-3D6FA2E7557D}" destId="{90E23CD6-E76C-4CFB-B1AC-758472E063E9}" srcOrd="1" destOrd="0" presId="urn:microsoft.com/office/officeart/2005/8/layout/hierarchy1"/>
    <dgm:cxn modelId="{F6CEA390-0562-48EF-B6C7-1DE77E8FA083}" type="presParOf" srcId="{2DAE5A3B-546A-4E69-A546-044B84142136}" destId="{0F5C2D82-AA09-46AD-B908-5017C4BD4847}" srcOrd="1" destOrd="0" presId="urn:microsoft.com/office/officeart/2005/8/layout/hierarchy1"/>
    <dgm:cxn modelId="{6CF13A77-46DC-4E71-AE81-19524B6CB6DF}" type="presParOf" srcId="{0F5C2D82-AA09-46AD-B908-5017C4BD4847}" destId="{A3993A05-2ADC-460E-AF55-EBFD1C1A9032}" srcOrd="0" destOrd="0" presId="urn:microsoft.com/office/officeart/2005/8/layout/hierarchy1"/>
    <dgm:cxn modelId="{B629FD0F-D4D8-4670-B52A-B1ED44AD56C7}" type="presParOf" srcId="{0F5C2D82-AA09-46AD-B908-5017C4BD4847}" destId="{5C1873E2-7258-4E0C-AD89-82A7DE16FD46}" srcOrd="1" destOrd="0" presId="urn:microsoft.com/office/officeart/2005/8/layout/hierarchy1"/>
    <dgm:cxn modelId="{ED599C90-DEAC-42DE-98EE-C7089AB3887D}" type="presParOf" srcId="{5C1873E2-7258-4E0C-AD89-82A7DE16FD46}" destId="{A95091E6-5A80-400A-AB4F-852FFC28C547}" srcOrd="0" destOrd="0" presId="urn:microsoft.com/office/officeart/2005/8/layout/hierarchy1"/>
    <dgm:cxn modelId="{6F15335E-292A-4CEA-A9C4-E1067B9AF1ED}" type="presParOf" srcId="{A95091E6-5A80-400A-AB4F-852FFC28C547}" destId="{47393ABA-9D70-44D9-9F02-F85F92411FE7}" srcOrd="0" destOrd="0" presId="urn:microsoft.com/office/officeart/2005/8/layout/hierarchy1"/>
    <dgm:cxn modelId="{01F6144D-3308-4E60-94FC-C85F00A289D1}" type="presParOf" srcId="{A95091E6-5A80-400A-AB4F-852FFC28C547}" destId="{349BDA18-2CD9-4715-A840-9EA2F845B5FB}" srcOrd="1" destOrd="0" presId="urn:microsoft.com/office/officeart/2005/8/layout/hierarchy1"/>
    <dgm:cxn modelId="{AE6A8941-54AC-48E5-AC38-6822C57EFEE8}" type="presParOf" srcId="{5C1873E2-7258-4E0C-AD89-82A7DE16FD46}" destId="{3FE31855-6CE2-4BB1-A4A4-555CCA74C908}" srcOrd="1" destOrd="0" presId="urn:microsoft.com/office/officeart/2005/8/layout/hierarchy1"/>
    <dgm:cxn modelId="{3BD2A5FD-1C53-482F-A50D-A1326CA065FA}" type="presParOf" srcId="{0F5C2D82-AA09-46AD-B908-5017C4BD4847}" destId="{85EE0FB3-375C-43DA-BB60-2A2706B17420}" srcOrd="2" destOrd="0" presId="urn:microsoft.com/office/officeart/2005/8/layout/hierarchy1"/>
    <dgm:cxn modelId="{5C35615B-3064-45F6-9BB4-737D481EB383}" type="presParOf" srcId="{0F5C2D82-AA09-46AD-B908-5017C4BD4847}" destId="{F8192048-6E5A-437B-8B72-A26A121F7336}" srcOrd="3" destOrd="0" presId="urn:microsoft.com/office/officeart/2005/8/layout/hierarchy1"/>
    <dgm:cxn modelId="{F90913D5-F78E-4CA6-B4CA-A7AE70CEFB39}" type="presParOf" srcId="{F8192048-6E5A-437B-8B72-A26A121F7336}" destId="{B26A710C-FBEC-44FC-8FBB-DC250A733DA3}" srcOrd="0" destOrd="0" presId="urn:microsoft.com/office/officeart/2005/8/layout/hierarchy1"/>
    <dgm:cxn modelId="{4DE97C5E-5140-4230-8DCB-289395C6022A}" type="presParOf" srcId="{B26A710C-FBEC-44FC-8FBB-DC250A733DA3}" destId="{AD31C1D7-62DA-4B9C-AF4B-7B057368D17B}" srcOrd="0" destOrd="0" presId="urn:microsoft.com/office/officeart/2005/8/layout/hierarchy1"/>
    <dgm:cxn modelId="{67715C72-9FE6-4E95-BEA6-0C0E9989306F}" type="presParOf" srcId="{B26A710C-FBEC-44FC-8FBB-DC250A733DA3}" destId="{C2F86609-D442-455F-84C5-4428F55AF46E}" srcOrd="1" destOrd="0" presId="urn:microsoft.com/office/officeart/2005/8/layout/hierarchy1"/>
    <dgm:cxn modelId="{D430C893-1A22-48FE-A14C-EF9FE08E0451}" type="presParOf" srcId="{F8192048-6E5A-437B-8B72-A26A121F7336}" destId="{9BF13D0F-6ABF-47EB-8FAF-AEC46C330174}" srcOrd="1" destOrd="0" presId="urn:microsoft.com/office/officeart/2005/8/layout/hierarchy1"/>
    <dgm:cxn modelId="{44FDE91E-CC87-4327-A936-91448A57C68B}" type="presParOf" srcId="{E3ECB10A-66A5-4DB8-B982-B957636D0835}" destId="{BEC2B4E3-8681-4998-BF1B-D7669CC67E7A}" srcOrd="2" destOrd="0" presId="urn:microsoft.com/office/officeart/2005/8/layout/hierarchy1"/>
    <dgm:cxn modelId="{A2D8CF3D-1EEC-4D64-A204-105A655BBEE4}" type="presParOf" srcId="{E3ECB10A-66A5-4DB8-B982-B957636D0835}" destId="{97131CBC-8054-4E82-B415-0A967102FF19}" srcOrd="3" destOrd="0" presId="urn:microsoft.com/office/officeart/2005/8/layout/hierarchy1"/>
    <dgm:cxn modelId="{53CBB8B9-0A2B-4444-B07B-01C44B7D43A7}" type="presParOf" srcId="{97131CBC-8054-4E82-B415-0A967102FF19}" destId="{4C04D956-AAB1-4871-A74C-7122FEE322BA}" srcOrd="0" destOrd="0" presId="urn:microsoft.com/office/officeart/2005/8/layout/hierarchy1"/>
    <dgm:cxn modelId="{596BC9EC-7E38-4657-B867-D1714DAE532D}" type="presParOf" srcId="{4C04D956-AAB1-4871-A74C-7122FEE322BA}" destId="{9DCD5D95-90E9-4625-B8BF-A7BB5130B5E4}" srcOrd="0" destOrd="0" presId="urn:microsoft.com/office/officeart/2005/8/layout/hierarchy1"/>
    <dgm:cxn modelId="{627CB2DD-F09A-4A20-A9B5-2DDDFC7552F6}" type="presParOf" srcId="{4C04D956-AAB1-4871-A74C-7122FEE322BA}" destId="{A5D07D9B-A1C2-418C-B5B4-E076FDA482C3}" srcOrd="1" destOrd="0" presId="urn:microsoft.com/office/officeart/2005/8/layout/hierarchy1"/>
    <dgm:cxn modelId="{CAB94768-0316-4C06-AB49-3DC1EC36B87E}" type="presParOf" srcId="{97131CBC-8054-4E82-B415-0A967102FF19}" destId="{71A7D3F1-1F33-45BB-AC60-C280FF94FCF7}" srcOrd="1" destOrd="0" presId="urn:microsoft.com/office/officeart/2005/8/layout/hierarchy1"/>
    <dgm:cxn modelId="{3EE986E5-2FA1-427A-BAA7-91447E1D805C}" type="presParOf" srcId="{71A7D3F1-1F33-45BB-AC60-C280FF94FCF7}" destId="{CAA95532-2D3F-40B7-8C1F-315B5531044F}" srcOrd="0" destOrd="0" presId="urn:microsoft.com/office/officeart/2005/8/layout/hierarchy1"/>
    <dgm:cxn modelId="{E1253DB2-6337-4AC7-B210-2B4B1FBC247F}" type="presParOf" srcId="{71A7D3F1-1F33-45BB-AC60-C280FF94FCF7}" destId="{A0B4FE63-E98B-4DDC-9FE8-112E033C0A89}" srcOrd="1" destOrd="0" presId="urn:microsoft.com/office/officeart/2005/8/layout/hierarchy1"/>
    <dgm:cxn modelId="{DE537E68-D67F-446B-8E91-D4F4F4DFAC14}" type="presParOf" srcId="{A0B4FE63-E98B-4DDC-9FE8-112E033C0A89}" destId="{9EFF4621-D460-49A4-8450-A3DD3DE9BD98}" srcOrd="0" destOrd="0" presId="urn:microsoft.com/office/officeart/2005/8/layout/hierarchy1"/>
    <dgm:cxn modelId="{64EBF9BF-AE11-4335-85E1-EDBA3CB8079C}" type="presParOf" srcId="{9EFF4621-D460-49A4-8450-A3DD3DE9BD98}" destId="{8215935C-5D5C-4A7E-831A-0AD9E29339D1}" srcOrd="0" destOrd="0" presId="urn:microsoft.com/office/officeart/2005/8/layout/hierarchy1"/>
    <dgm:cxn modelId="{270010BF-C56C-4864-91D2-8D80E67E1F1F}" type="presParOf" srcId="{9EFF4621-D460-49A4-8450-A3DD3DE9BD98}" destId="{B9FD2347-D4CD-48C6-9F2C-BF33FA4411A3}" srcOrd="1" destOrd="0" presId="urn:microsoft.com/office/officeart/2005/8/layout/hierarchy1"/>
    <dgm:cxn modelId="{42B8044E-0D73-4868-8EB9-A61229BA87BF}" type="presParOf" srcId="{A0B4FE63-E98B-4DDC-9FE8-112E033C0A89}" destId="{D39BC752-6AD7-4875-835C-886BDA9C7D70}" srcOrd="1" destOrd="0" presId="urn:microsoft.com/office/officeart/2005/8/layout/hierarchy1"/>
    <dgm:cxn modelId="{7DE7232C-13D9-4082-83DA-19EA71E3D99C}" type="presParOf" srcId="{71A7D3F1-1F33-45BB-AC60-C280FF94FCF7}" destId="{238B4BF2-BB27-4844-98A2-7B1748967E72}" srcOrd="2" destOrd="0" presId="urn:microsoft.com/office/officeart/2005/8/layout/hierarchy1"/>
    <dgm:cxn modelId="{0831F0BF-500D-4F63-A9AB-C64071D264DA}" type="presParOf" srcId="{71A7D3F1-1F33-45BB-AC60-C280FF94FCF7}" destId="{CFD650F8-44CD-4DF6-948D-C009B20A263A}" srcOrd="3" destOrd="0" presId="urn:microsoft.com/office/officeart/2005/8/layout/hierarchy1"/>
    <dgm:cxn modelId="{106551E3-3E1E-4F7C-B53A-4676FFAEE6B4}" type="presParOf" srcId="{CFD650F8-44CD-4DF6-948D-C009B20A263A}" destId="{429D8A5B-8292-45CE-9C6E-67794139F2ED}" srcOrd="0" destOrd="0" presId="urn:microsoft.com/office/officeart/2005/8/layout/hierarchy1"/>
    <dgm:cxn modelId="{0AF82BD7-67D8-486B-B409-9B2853900DE9}" type="presParOf" srcId="{429D8A5B-8292-45CE-9C6E-67794139F2ED}" destId="{7C06C0F8-510E-45B2-AA3F-56FF130CBAD5}" srcOrd="0" destOrd="0" presId="urn:microsoft.com/office/officeart/2005/8/layout/hierarchy1"/>
    <dgm:cxn modelId="{6BA41CF6-3EE8-4762-A301-E3E4D5A13AF1}" type="presParOf" srcId="{429D8A5B-8292-45CE-9C6E-67794139F2ED}" destId="{ECF435BA-7128-4DA0-990F-F3EA53FD0C88}" srcOrd="1" destOrd="0" presId="urn:microsoft.com/office/officeart/2005/8/layout/hierarchy1"/>
    <dgm:cxn modelId="{B8FCDE8C-3787-4952-B1C2-1CB8AE65A3B6}" type="presParOf" srcId="{CFD650F8-44CD-4DF6-948D-C009B20A263A}" destId="{D3ED590E-C213-46CE-957A-929272FBD28D}" srcOrd="1" destOrd="0" presId="urn:microsoft.com/office/officeart/2005/8/layout/hierarchy1"/>
    <dgm:cxn modelId="{D3A274D0-E14D-4739-A4E4-75CF58350AAC}" type="presParOf" srcId="{71A7D3F1-1F33-45BB-AC60-C280FF94FCF7}" destId="{38264627-27B2-4E1F-9969-DA72BCD15864}" srcOrd="4" destOrd="0" presId="urn:microsoft.com/office/officeart/2005/8/layout/hierarchy1"/>
    <dgm:cxn modelId="{CF6DF7C8-6433-428E-8603-9E131F520755}" type="presParOf" srcId="{71A7D3F1-1F33-45BB-AC60-C280FF94FCF7}" destId="{A97BF958-6EA9-40A5-82E9-655E16804F40}" srcOrd="5" destOrd="0" presId="urn:microsoft.com/office/officeart/2005/8/layout/hierarchy1"/>
    <dgm:cxn modelId="{851D866B-6E47-473E-9E1F-4D258D1C1D2B}" type="presParOf" srcId="{A97BF958-6EA9-40A5-82E9-655E16804F40}" destId="{329C603C-51F8-4D92-B794-DF18F50E79A8}" srcOrd="0" destOrd="0" presId="urn:microsoft.com/office/officeart/2005/8/layout/hierarchy1"/>
    <dgm:cxn modelId="{8B109907-79A8-478B-BA29-41A0B5A202CD}" type="presParOf" srcId="{329C603C-51F8-4D92-B794-DF18F50E79A8}" destId="{354FB5AC-F611-431A-BBC2-5007171B990F}" srcOrd="0" destOrd="0" presId="urn:microsoft.com/office/officeart/2005/8/layout/hierarchy1"/>
    <dgm:cxn modelId="{6B2A5AEA-44DE-4D64-B590-A55E0853C601}" type="presParOf" srcId="{329C603C-51F8-4D92-B794-DF18F50E79A8}" destId="{675457E8-95F4-4079-B743-069BF666B237}" srcOrd="1" destOrd="0" presId="urn:microsoft.com/office/officeart/2005/8/layout/hierarchy1"/>
    <dgm:cxn modelId="{6A3FC761-228F-4729-A0BE-8599EE62C58C}" type="presParOf" srcId="{A97BF958-6EA9-40A5-82E9-655E16804F40}" destId="{5E91AAD5-DD0F-4808-BB43-7468E95920AB}" srcOrd="1" destOrd="0" presId="urn:microsoft.com/office/officeart/2005/8/layout/hierarchy1"/>
    <dgm:cxn modelId="{72B4A833-C39A-4FF2-8013-183CA4C8593C}" type="presParOf" srcId="{71A7D3F1-1F33-45BB-AC60-C280FF94FCF7}" destId="{EF2B1EAE-793E-4177-8442-83B5F4AC29A8}" srcOrd="6" destOrd="0" presId="urn:microsoft.com/office/officeart/2005/8/layout/hierarchy1"/>
    <dgm:cxn modelId="{C2467931-53B4-4964-9BFC-FC4A145B3C30}" type="presParOf" srcId="{71A7D3F1-1F33-45BB-AC60-C280FF94FCF7}" destId="{BACAC11D-CC9E-47FA-87BD-F4FCCA571600}" srcOrd="7" destOrd="0" presId="urn:microsoft.com/office/officeart/2005/8/layout/hierarchy1"/>
    <dgm:cxn modelId="{C4F73EBA-F49B-4C5E-BA2C-6B9099B93433}" type="presParOf" srcId="{BACAC11D-CC9E-47FA-87BD-F4FCCA571600}" destId="{4BB2BB29-65E6-4737-B051-556F5EDEDF8F}" srcOrd="0" destOrd="0" presId="urn:microsoft.com/office/officeart/2005/8/layout/hierarchy1"/>
    <dgm:cxn modelId="{FCD62AF7-A351-4800-8919-04416D70ACB4}" type="presParOf" srcId="{4BB2BB29-65E6-4737-B051-556F5EDEDF8F}" destId="{EF2B1438-550B-4D9F-A6B1-73241F5E6550}" srcOrd="0" destOrd="0" presId="urn:microsoft.com/office/officeart/2005/8/layout/hierarchy1"/>
    <dgm:cxn modelId="{D573DAE2-E31C-4C37-BEF4-CBC265BF7B7D}" type="presParOf" srcId="{4BB2BB29-65E6-4737-B051-556F5EDEDF8F}" destId="{6487A4A3-482F-4D32-B3CC-8407E8B902AC}" srcOrd="1" destOrd="0" presId="urn:microsoft.com/office/officeart/2005/8/layout/hierarchy1"/>
    <dgm:cxn modelId="{BD1B8A40-6239-434F-B06C-626B351B9A6D}" type="presParOf" srcId="{BACAC11D-CC9E-47FA-87BD-F4FCCA571600}" destId="{D01125B2-69BF-402F-908A-8A5CF5FC6203}" srcOrd="1" destOrd="0" presId="urn:microsoft.com/office/officeart/2005/8/layout/hierarchy1"/>
    <dgm:cxn modelId="{FCF04C74-FB50-4859-8415-A1376ED0A3F1}" type="presParOf" srcId="{71A7D3F1-1F33-45BB-AC60-C280FF94FCF7}" destId="{88654438-5BE5-4F88-A186-C16D3803206E}" srcOrd="8" destOrd="0" presId="urn:microsoft.com/office/officeart/2005/8/layout/hierarchy1"/>
    <dgm:cxn modelId="{78E2E8DB-37B5-4C00-9259-DE7CEF6FA6AC}" type="presParOf" srcId="{71A7D3F1-1F33-45BB-AC60-C280FF94FCF7}" destId="{46B80109-43E8-421E-AF67-66341B6F172E}" srcOrd="9" destOrd="0" presId="urn:microsoft.com/office/officeart/2005/8/layout/hierarchy1"/>
    <dgm:cxn modelId="{7AA58F13-83D5-4469-A91C-35C75F1811FC}" type="presParOf" srcId="{46B80109-43E8-421E-AF67-66341B6F172E}" destId="{6D34C80B-A972-4111-91AE-6DE86BCA0FD3}" srcOrd="0" destOrd="0" presId="urn:microsoft.com/office/officeart/2005/8/layout/hierarchy1"/>
    <dgm:cxn modelId="{03E44FF1-3F6E-48A1-910E-4047F8D72E43}" type="presParOf" srcId="{6D34C80B-A972-4111-91AE-6DE86BCA0FD3}" destId="{2888A997-3EAC-4E7B-808A-31872D37A066}" srcOrd="0" destOrd="0" presId="urn:microsoft.com/office/officeart/2005/8/layout/hierarchy1"/>
    <dgm:cxn modelId="{719E2AB7-D20A-44F7-8E1C-0EB6FBEC6052}" type="presParOf" srcId="{6D34C80B-A972-4111-91AE-6DE86BCA0FD3}" destId="{51DB862A-838F-40FA-9181-E0B6716B64BB}" srcOrd="1" destOrd="0" presId="urn:microsoft.com/office/officeart/2005/8/layout/hierarchy1"/>
    <dgm:cxn modelId="{127715A0-2ACD-4549-8208-244B45060895}" type="presParOf" srcId="{46B80109-43E8-421E-AF67-66341B6F172E}" destId="{85089311-5D99-4AF1-9054-48B3426EEFA9}" srcOrd="1" destOrd="0" presId="urn:microsoft.com/office/officeart/2005/8/layout/hierarchy1"/>
    <dgm:cxn modelId="{00344CF1-4EF0-47C2-BD84-D9104C646628}" type="presParOf" srcId="{71A7D3F1-1F33-45BB-AC60-C280FF94FCF7}" destId="{DF683E6C-8412-4499-A077-72D06DE99768}" srcOrd="10" destOrd="0" presId="urn:microsoft.com/office/officeart/2005/8/layout/hierarchy1"/>
    <dgm:cxn modelId="{FCB63B3B-CE1D-4A64-947F-F2F5D80C8AFC}" type="presParOf" srcId="{71A7D3F1-1F33-45BB-AC60-C280FF94FCF7}" destId="{8F767DA5-7F8D-4541-86A2-B35F49CF5F7C}" srcOrd="11" destOrd="0" presId="urn:microsoft.com/office/officeart/2005/8/layout/hierarchy1"/>
    <dgm:cxn modelId="{5B4177ED-FF75-4720-B1D4-4E684C2E4989}" type="presParOf" srcId="{8F767DA5-7F8D-4541-86A2-B35F49CF5F7C}" destId="{294806B0-330B-4E20-978F-F8C4B76211B3}" srcOrd="0" destOrd="0" presId="urn:microsoft.com/office/officeart/2005/8/layout/hierarchy1"/>
    <dgm:cxn modelId="{E31C2B1A-9485-4E3B-B604-A6FD021E7D89}" type="presParOf" srcId="{294806B0-330B-4E20-978F-F8C4B76211B3}" destId="{8D9BA9C8-A2EB-4A81-84E1-BC47C19162D4}" srcOrd="0" destOrd="0" presId="urn:microsoft.com/office/officeart/2005/8/layout/hierarchy1"/>
    <dgm:cxn modelId="{BDBD44B8-CC94-4134-8B32-9BBA7F1F0688}" type="presParOf" srcId="{294806B0-330B-4E20-978F-F8C4B76211B3}" destId="{25E83DA2-3414-4BC6-BBA9-79980C7CA493}" srcOrd="1" destOrd="0" presId="urn:microsoft.com/office/officeart/2005/8/layout/hierarchy1"/>
    <dgm:cxn modelId="{CE516F34-FC28-4441-BDA7-17F77DC98B31}" type="presParOf" srcId="{8F767DA5-7F8D-4541-86A2-B35F49CF5F7C}" destId="{9E8C5040-FDA4-49AB-83F3-AD7D2B4EB068}" srcOrd="1" destOrd="0" presId="urn:microsoft.com/office/officeart/2005/8/layout/hierarchy1"/>
    <dgm:cxn modelId="{137B4312-F8F6-463F-B5BA-C768F616CBC8}" type="presParOf" srcId="{71A7D3F1-1F33-45BB-AC60-C280FF94FCF7}" destId="{394A829F-6513-4848-9D96-897D13495329}" srcOrd="12" destOrd="0" presId="urn:microsoft.com/office/officeart/2005/8/layout/hierarchy1"/>
    <dgm:cxn modelId="{8F3DF9B4-8CC5-4AFE-B5D6-88F922BA172F}" type="presParOf" srcId="{71A7D3F1-1F33-45BB-AC60-C280FF94FCF7}" destId="{A3CA1D8E-93B6-46EA-8532-198D9366628B}" srcOrd="13" destOrd="0" presId="urn:microsoft.com/office/officeart/2005/8/layout/hierarchy1"/>
    <dgm:cxn modelId="{FCA93D04-655A-4F36-8D57-02211C2A5575}" type="presParOf" srcId="{A3CA1D8E-93B6-46EA-8532-198D9366628B}" destId="{850517BA-3852-4552-B81D-C61B1C50D4D4}" srcOrd="0" destOrd="0" presId="urn:microsoft.com/office/officeart/2005/8/layout/hierarchy1"/>
    <dgm:cxn modelId="{FF955CCA-DEA2-49A9-9EB6-68C8389776FD}" type="presParOf" srcId="{850517BA-3852-4552-B81D-C61B1C50D4D4}" destId="{0F355C92-B9B6-4D6F-8E13-348C85C1112A}" srcOrd="0" destOrd="0" presId="urn:microsoft.com/office/officeart/2005/8/layout/hierarchy1"/>
    <dgm:cxn modelId="{2240E212-1823-4B67-B0E7-F7B1CD366606}" type="presParOf" srcId="{850517BA-3852-4552-B81D-C61B1C50D4D4}" destId="{D098AE99-0310-4F69-8FF2-A22D8D34E3BD}" srcOrd="1" destOrd="0" presId="urn:microsoft.com/office/officeart/2005/8/layout/hierarchy1"/>
    <dgm:cxn modelId="{D197D0A7-56C5-4F1F-8EAC-14A5BD75D013}" type="presParOf" srcId="{A3CA1D8E-93B6-46EA-8532-198D9366628B}" destId="{7003CD11-051D-4CF9-96CE-D356D282DB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10B2AB-8FFF-4FA2-BDF9-B793671FD44C}"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tr-TR"/>
        </a:p>
      </dgm:t>
    </dgm:pt>
    <dgm:pt modelId="{A0E99BF3-97D5-4A9B-B67C-50A324CD4011}">
      <dgm:prSet phldrT="[Metin]" custT="1"/>
      <dgm:spPr/>
      <dgm:t>
        <a:bodyPr/>
        <a:lstStyle/>
        <a:p>
          <a:pPr algn="l"/>
          <a:r>
            <a:rPr lang="tr-TR" sz="2000" b="1" dirty="0">
              <a:solidFill>
                <a:srgbClr val="002060"/>
              </a:solidFill>
              <a:latin typeface="Times Neue Roman" panose="020B0604020202020204" charset="-94"/>
            </a:rPr>
            <a:t>1.AŞAMA: </a:t>
          </a:r>
          <a:r>
            <a:rPr lang="tr-TR" sz="2000" dirty="0">
              <a:solidFill>
                <a:srgbClr val="002060"/>
              </a:solidFill>
              <a:latin typeface="Times Neue Roman" panose="020B0604020202020204" charset="-94"/>
            </a:rPr>
            <a:t>Örnekleme ihtiyacınız olup olmadığını ya da tüm evrene ulaşmanızın mümkün olup olmadığına karar veriniz.</a:t>
          </a:r>
        </a:p>
      </dgm:t>
    </dgm:pt>
    <dgm:pt modelId="{A207F83A-D16E-4532-AAE2-3ED56ACB2B4D}" type="parTrans" cxnId="{A242AAF0-A45D-4A8C-8550-8F5510133362}">
      <dgm:prSet/>
      <dgm:spPr/>
      <dgm:t>
        <a:bodyPr/>
        <a:lstStyle/>
        <a:p>
          <a:endParaRPr lang="tr-TR"/>
        </a:p>
      </dgm:t>
    </dgm:pt>
    <dgm:pt modelId="{0582F177-8C15-4B84-B751-BCC61BE6092B}" type="sibTrans" cxnId="{A242AAF0-A45D-4A8C-8550-8F5510133362}">
      <dgm:prSet/>
      <dgm:spPr/>
      <dgm:t>
        <a:bodyPr/>
        <a:lstStyle/>
        <a:p>
          <a:endParaRPr lang="tr-TR"/>
        </a:p>
      </dgm:t>
    </dgm:pt>
    <dgm:pt modelId="{363D5D01-BD6E-49DC-A881-24934D4AAA83}">
      <dgm:prSet phldrT="[Metin]" custT="1"/>
      <dgm:spPr/>
      <dgm:t>
        <a:bodyPr/>
        <a:lstStyle/>
        <a:p>
          <a:pPr algn="l"/>
          <a:r>
            <a:rPr lang="tr-TR" sz="2000" b="1" dirty="0">
              <a:solidFill>
                <a:srgbClr val="002060"/>
              </a:solidFill>
              <a:latin typeface="Times Neue Roman" panose="020B0604020202020204" charset="-94"/>
            </a:rPr>
            <a:t>2.AŞAMA: </a:t>
          </a:r>
          <a:r>
            <a:rPr lang="tr-TR" sz="2000" dirty="0">
              <a:solidFill>
                <a:srgbClr val="002060"/>
              </a:solidFill>
              <a:latin typeface="Times Neue Roman" panose="020B0604020202020204" charset="-94"/>
            </a:rPr>
            <a:t>Evreni, evrenin özelliklerini ve evrenin büyüklüğünü belirleyiniz.</a:t>
          </a:r>
        </a:p>
      </dgm:t>
    </dgm:pt>
    <dgm:pt modelId="{AFCB142A-B2F7-4CE1-AE2D-A3A5B3A831DF}" type="parTrans" cxnId="{EA665ABE-EC28-47BC-8E2D-EB6B14692739}">
      <dgm:prSet/>
      <dgm:spPr/>
      <dgm:t>
        <a:bodyPr/>
        <a:lstStyle/>
        <a:p>
          <a:endParaRPr lang="tr-TR"/>
        </a:p>
      </dgm:t>
    </dgm:pt>
    <dgm:pt modelId="{8370CBAA-A456-4FAF-B514-05DD2637ECB1}" type="sibTrans" cxnId="{EA665ABE-EC28-47BC-8E2D-EB6B14692739}">
      <dgm:prSet/>
      <dgm:spPr/>
      <dgm:t>
        <a:bodyPr/>
        <a:lstStyle/>
        <a:p>
          <a:endParaRPr lang="tr-TR"/>
        </a:p>
      </dgm:t>
    </dgm:pt>
    <dgm:pt modelId="{FC7E6564-631E-43E6-9BE9-0B5AC50B259C}">
      <dgm:prSet phldrT="[Metin]" custT="1"/>
      <dgm:spPr/>
      <dgm:t>
        <a:bodyPr/>
        <a:lstStyle/>
        <a:p>
          <a:pPr algn="l"/>
          <a:r>
            <a:rPr lang="tr-TR" sz="2000" b="1" dirty="0">
              <a:solidFill>
                <a:srgbClr val="002060"/>
              </a:solidFill>
              <a:latin typeface="Times Neue Roman" panose="020B0604020202020204" charset="-94"/>
            </a:rPr>
            <a:t>3.AŞAMA: </a:t>
          </a:r>
          <a:r>
            <a:rPr lang="tr-TR" sz="2000" dirty="0">
              <a:solidFill>
                <a:srgbClr val="002060"/>
              </a:solidFill>
              <a:latin typeface="Times Neue Roman" panose="020B0604020202020204" charset="-94"/>
            </a:rPr>
            <a:t>Araştırma için gerekli örnekleme stratejisine karar veriniz.</a:t>
          </a:r>
        </a:p>
      </dgm:t>
    </dgm:pt>
    <dgm:pt modelId="{E4587BA3-ACD1-42A9-BA08-B15C7F677A1D}" type="parTrans" cxnId="{013940F3-1EAB-45C8-B5CD-99CFB166B000}">
      <dgm:prSet/>
      <dgm:spPr/>
      <dgm:t>
        <a:bodyPr/>
        <a:lstStyle/>
        <a:p>
          <a:endParaRPr lang="tr-TR"/>
        </a:p>
      </dgm:t>
    </dgm:pt>
    <dgm:pt modelId="{3C0E9363-E4B6-4EFD-A0BD-FE203C7E7B93}" type="sibTrans" cxnId="{013940F3-1EAB-45C8-B5CD-99CFB166B000}">
      <dgm:prSet/>
      <dgm:spPr/>
      <dgm:t>
        <a:bodyPr/>
        <a:lstStyle/>
        <a:p>
          <a:endParaRPr lang="tr-TR"/>
        </a:p>
      </dgm:t>
    </dgm:pt>
    <dgm:pt modelId="{62C9B93B-BA38-4A68-84BF-A9AB24865B39}">
      <dgm:prSet phldrT="[Metin]" custT="1"/>
      <dgm:spPr/>
      <dgm:t>
        <a:bodyPr/>
        <a:lstStyle/>
        <a:p>
          <a:pPr algn="l"/>
          <a:r>
            <a:rPr lang="tr-TR" sz="2000" b="1" dirty="0">
              <a:solidFill>
                <a:srgbClr val="002060"/>
              </a:solidFill>
              <a:latin typeface="Times Neue Roman" panose="020B0604020202020204" charset="-94"/>
            </a:rPr>
            <a:t>4.AŞAMA: </a:t>
          </a:r>
          <a:r>
            <a:rPr lang="tr-TR" sz="2000" dirty="0">
              <a:solidFill>
                <a:srgbClr val="002060"/>
              </a:solidFill>
              <a:latin typeface="Times Neue Roman" panose="020B0604020202020204" charset="-94"/>
            </a:rPr>
            <a:t>Örnekleme erişebileceğinizden emin olunuz eğer değilseniz 3.aşamaya dönerek örnekleme stratejinizi yeniden düzenleyiniz.</a:t>
          </a:r>
        </a:p>
      </dgm:t>
    </dgm:pt>
    <dgm:pt modelId="{3DB1C8E0-B68B-41C3-A85C-CAAA7CC03724}" type="parTrans" cxnId="{D40789DC-CE1C-4CE2-8125-5944E2BBCA4A}">
      <dgm:prSet/>
      <dgm:spPr/>
      <dgm:t>
        <a:bodyPr/>
        <a:lstStyle/>
        <a:p>
          <a:endParaRPr lang="tr-TR"/>
        </a:p>
      </dgm:t>
    </dgm:pt>
    <dgm:pt modelId="{B551C134-A366-41F1-8C8C-C057704F1FE0}" type="sibTrans" cxnId="{D40789DC-CE1C-4CE2-8125-5944E2BBCA4A}">
      <dgm:prSet/>
      <dgm:spPr/>
      <dgm:t>
        <a:bodyPr/>
        <a:lstStyle/>
        <a:p>
          <a:endParaRPr lang="tr-TR"/>
        </a:p>
      </dgm:t>
    </dgm:pt>
    <dgm:pt modelId="{F6D5F3F7-3253-4373-92BE-862C52291AF1}">
      <dgm:prSet phldrT="[Metin]" custT="1"/>
      <dgm:spPr/>
      <dgm:t>
        <a:bodyPr/>
        <a:lstStyle/>
        <a:p>
          <a:pPr algn="l"/>
          <a:r>
            <a:rPr lang="tr-TR" sz="2000" b="1" dirty="0">
              <a:solidFill>
                <a:srgbClr val="002060"/>
              </a:solidFill>
              <a:latin typeface="Times Neue Roman" panose="020B0604020202020204" charset="-94"/>
            </a:rPr>
            <a:t>5.AŞAMA: </a:t>
          </a:r>
          <a:r>
            <a:rPr lang="tr-TR" sz="2000" dirty="0">
              <a:solidFill>
                <a:srgbClr val="002060"/>
              </a:solidFill>
              <a:latin typeface="Times Neue Roman" panose="020B0604020202020204" charset="-94"/>
            </a:rPr>
            <a:t>Olasılıklı örnekleme için gerekli güven düzeyi ile güven aralığını belirleyiniz. Olasılıklı olmayan örnekleme için ihtiyaç duyduğunuz bireyleri tanımlayınız.</a:t>
          </a:r>
        </a:p>
      </dgm:t>
    </dgm:pt>
    <dgm:pt modelId="{F7BEB22A-A19A-4FCF-B9CE-620022CECC6C}" type="parTrans" cxnId="{2D36D5CF-6E4E-402E-83C8-0FAC5C7403F0}">
      <dgm:prSet/>
      <dgm:spPr/>
      <dgm:t>
        <a:bodyPr/>
        <a:lstStyle/>
        <a:p>
          <a:endParaRPr lang="tr-TR"/>
        </a:p>
      </dgm:t>
    </dgm:pt>
    <dgm:pt modelId="{DE0ED1E7-E0D9-44C4-82A5-6900F7425D83}" type="sibTrans" cxnId="{2D36D5CF-6E4E-402E-83C8-0FAC5C7403F0}">
      <dgm:prSet/>
      <dgm:spPr/>
      <dgm:t>
        <a:bodyPr/>
        <a:lstStyle/>
        <a:p>
          <a:endParaRPr lang="tr-TR"/>
        </a:p>
      </dgm:t>
    </dgm:pt>
    <dgm:pt modelId="{DBF81B0C-10B0-44AE-8EC0-DEA107C04C0D}">
      <dgm:prSet phldrT="[Metin]" custT="1"/>
      <dgm:spPr/>
      <dgm:t>
        <a:bodyPr/>
        <a:lstStyle/>
        <a:p>
          <a:pPr algn="l"/>
          <a:r>
            <a:rPr lang="tr-TR" sz="2000" b="1" dirty="0">
              <a:solidFill>
                <a:srgbClr val="002060"/>
              </a:solidFill>
              <a:latin typeface="Times Neue Roman" panose="020B0604020202020204" charset="-94"/>
            </a:rPr>
            <a:t>6.AŞAMA</a:t>
          </a:r>
          <a:r>
            <a:rPr lang="tr-TR" sz="2000" dirty="0">
              <a:solidFill>
                <a:srgbClr val="002060"/>
              </a:solidFill>
              <a:latin typeface="Times Neue Roman" panose="020B0604020202020204" charset="-94"/>
            </a:rPr>
            <a:t>: Yanıt vermeme, eksik veya geçersiz yanıt verme, örneklemede oluşabilecek kayıplar ve ölüm gibi durumlar göz önünde bulundurularak ulaşılması gereken örneklem büyüklüğünü, ihtiyaç duyulandan daha büyük bir sayı olarak belirleyiniz.</a:t>
          </a:r>
        </a:p>
      </dgm:t>
    </dgm:pt>
    <dgm:pt modelId="{C0B9F433-7169-46C5-807F-5B55A01D977A}" type="parTrans" cxnId="{930D3B79-F3BE-4B50-9BF9-1BA8999310A9}">
      <dgm:prSet/>
      <dgm:spPr/>
      <dgm:t>
        <a:bodyPr/>
        <a:lstStyle/>
        <a:p>
          <a:endParaRPr lang="tr-TR"/>
        </a:p>
      </dgm:t>
    </dgm:pt>
    <dgm:pt modelId="{31A60BA8-E02A-407A-BCB8-E05ADB4B7C91}" type="sibTrans" cxnId="{930D3B79-F3BE-4B50-9BF9-1BA8999310A9}">
      <dgm:prSet/>
      <dgm:spPr/>
      <dgm:t>
        <a:bodyPr/>
        <a:lstStyle/>
        <a:p>
          <a:endParaRPr lang="tr-TR"/>
        </a:p>
      </dgm:t>
    </dgm:pt>
    <dgm:pt modelId="{73AD6D50-4934-48DC-A258-DA04E1B0F6D2}">
      <dgm:prSet phldrT="[Metin]" custT="1"/>
      <dgm:spPr/>
      <dgm:t>
        <a:bodyPr/>
        <a:lstStyle/>
        <a:p>
          <a:pPr algn="l"/>
          <a:r>
            <a:rPr lang="tr-TR" sz="2000" b="1" dirty="0">
              <a:solidFill>
                <a:srgbClr val="002060"/>
              </a:solidFill>
              <a:latin typeface="Times Neue Roman" panose="020B0604020202020204" charset="-94"/>
            </a:rPr>
            <a:t>7.AŞAMA: </a:t>
          </a:r>
          <a:r>
            <a:rPr lang="tr-TR" sz="2000" dirty="0">
              <a:solidFill>
                <a:srgbClr val="002060"/>
              </a:solidFill>
              <a:latin typeface="Times Neue Roman" panose="020B0604020202020204" charset="-94"/>
            </a:rPr>
            <a:t>Örneklem ile nasıl iletişim ve bağlantı kurulacağını belirleyiniz.</a:t>
          </a:r>
        </a:p>
      </dgm:t>
    </dgm:pt>
    <dgm:pt modelId="{2D671D4B-7774-460C-AFBB-4820E6E2BD07}" type="parTrans" cxnId="{277800AA-12FB-4E3E-AC7D-D0F607EC75BD}">
      <dgm:prSet/>
      <dgm:spPr/>
      <dgm:t>
        <a:bodyPr/>
        <a:lstStyle/>
        <a:p>
          <a:endParaRPr lang="tr-TR"/>
        </a:p>
      </dgm:t>
    </dgm:pt>
    <dgm:pt modelId="{A7D14819-5C7E-452E-8B0C-BA2ECF7212F7}" type="sibTrans" cxnId="{277800AA-12FB-4E3E-AC7D-D0F607EC75BD}">
      <dgm:prSet/>
      <dgm:spPr/>
      <dgm:t>
        <a:bodyPr/>
        <a:lstStyle/>
        <a:p>
          <a:endParaRPr lang="tr-TR"/>
        </a:p>
      </dgm:t>
    </dgm:pt>
    <dgm:pt modelId="{0C72FDF5-DFEE-4DA0-8297-C2CE89098155}">
      <dgm:prSet phldrT="[Metin]" custT="1"/>
      <dgm:spPr/>
      <dgm:t>
        <a:bodyPr/>
        <a:lstStyle/>
        <a:p>
          <a:pPr algn="l"/>
          <a:r>
            <a:rPr lang="tr-TR" sz="2000" b="1" dirty="0">
              <a:solidFill>
                <a:srgbClr val="002060"/>
              </a:solidFill>
              <a:latin typeface="Times Neue Roman" panose="020B0604020202020204" charset="-94"/>
            </a:rPr>
            <a:t>8.AŞAMA: </a:t>
          </a:r>
          <a:r>
            <a:rPr lang="tr-TR" sz="2000" dirty="0">
              <a:solidFill>
                <a:srgbClr val="002060"/>
              </a:solidFill>
              <a:latin typeface="Times Neue Roman" panose="020B0604020202020204" charset="-94"/>
            </a:rPr>
            <a:t>Verileri topladıktan sonra bu veriler üzerinde düzenleme yapmaya hazırlıklı olunuz.</a:t>
          </a:r>
        </a:p>
      </dgm:t>
    </dgm:pt>
    <dgm:pt modelId="{83526D6A-79FA-409D-BE3F-42751F337FEB}" type="parTrans" cxnId="{44D0A85E-C77B-4B31-88F5-429F85577EA2}">
      <dgm:prSet/>
      <dgm:spPr/>
      <dgm:t>
        <a:bodyPr/>
        <a:lstStyle/>
        <a:p>
          <a:endParaRPr lang="tr-TR"/>
        </a:p>
      </dgm:t>
    </dgm:pt>
    <dgm:pt modelId="{C3571233-FD44-430B-B13A-1B2D755FDDC4}" type="sibTrans" cxnId="{44D0A85E-C77B-4B31-88F5-429F85577EA2}">
      <dgm:prSet/>
      <dgm:spPr/>
      <dgm:t>
        <a:bodyPr/>
        <a:lstStyle/>
        <a:p>
          <a:endParaRPr lang="tr-TR"/>
        </a:p>
      </dgm:t>
    </dgm:pt>
    <dgm:pt modelId="{8B7D71FE-0891-4CD1-8742-3389C3D03B61}" type="pres">
      <dgm:prSet presAssocID="{5C10B2AB-8FFF-4FA2-BDF9-B793671FD44C}" presName="Name0" presStyleCnt="0">
        <dgm:presLayoutVars>
          <dgm:dir/>
          <dgm:resizeHandles val="exact"/>
        </dgm:presLayoutVars>
      </dgm:prSet>
      <dgm:spPr/>
    </dgm:pt>
    <dgm:pt modelId="{3AFD95E8-A29A-4DE0-BC8D-276D49EC9A5B}" type="pres">
      <dgm:prSet presAssocID="{A0E99BF3-97D5-4A9B-B67C-50A324CD4011}" presName="node" presStyleLbl="node1" presStyleIdx="0" presStyleCnt="8" custScaleX="143454">
        <dgm:presLayoutVars>
          <dgm:bulletEnabled val="1"/>
        </dgm:presLayoutVars>
      </dgm:prSet>
      <dgm:spPr/>
    </dgm:pt>
    <dgm:pt modelId="{07EB14EB-34A8-4F14-B5C7-B7539BA7FF24}" type="pres">
      <dgm:prSet presAssocID="{0582F177-8C15-4B84-B751-BCC61BE6092B}" presName="sibTrans" presStyleLbl="sibTrans1D1" presStyleIdx="0" presStyleCnt="7"/>
      <dgm:spPr/>
    </dgm:pt>
    <dgm:pt modelId="{99CFD014-65C7-43BD-838D-B5F11B1ADCF4}" type="pres">
      <dgm:prSet presAssocID="{0582F177-8C15-4B84-B751-BCC61BE6092B}" presName="connectorText" presStyleLbl="sibTrans1D1" presStyleIdx="0" presStyleCnt="7"/>
      <dgm:spPr/>
    </dgm:pt>
    <dgm:pt modelId="{B2DA2353-E13C-4007-BA2E-2D866083ECE5}" type="pres">
      <dgm:prSet presAssocID="{363D5D01-BD6E-49DC-A881-24934D4AAA83}" presName="node" presStyleLbl="node1" presStyleIdx="1" presStyleCnt="8">
        <dgm:presLayoutVars>
          <dgm:bulletEnabled val="1"/>
        </dgm:presLayoutVars>
      </dgm:prSet>
      <dgm:spPr/>
    </dgm:pt>
    <dgm:pt modelId="{88669417-5136-4177-B079-A9D4628DC9EF}" type="pres">
      <dgm:prSet presAssocID="{8370CBAA-A456-4FAF-B514-05DD2637ECB1}" presName="sibTrans" presStyleLbl="sibTrans1D1" presStyleIdx="1" presStyleCnt="7"/>
      <dgm:spPr/>
    </dgm:pt>
    <dgm:pt modelId="{D8CCF472-76BB-479B-97A8-7F8EC4A2717C}" type="pres">
      <dgm:prSet presAssocID="{8370CBAA-A456-4FAF-B514-05DD2637ECB1}" presName="connectorText" presStyleLbl="sibTrans1D1" presStyleIdx="1" presStyleCnt="7"/>
      <dgm:spPr/>
    </dgm:pt>
    <dgm:pt modelId="{9B93D25A-30B8-4A36-A642-F7CC86B051B1}" type="pres">
      <dgm:prSet presAssocID="{FC7E6564-631E-43E6-9BE9-0B5AC50B259C}" presName="node" presStyleLbl="node1" presStyleIdx="2" presStyleCnt="8">
        <dgm:presLayoutVars>
          <dgm:bulletEnabled val="1"/>
        </dgm:presLayoutVars>
      </dgm:prSet>
      <dgm:spPr/>
    </dgm:pt>
    <dgm:pt modelId="{CBD076EB-4D9D-454E-A9C8-E3797E770735}" type="pres">
      <dgm:prSet presAssocID="{3C0E9363-E4B6-4EFD-A0BD-FE203C7E7B93}" presName="sibTrans" presStyleLbl="sibTrans1D1" presStyleIdx="2" presStyleCnt="7"/>
      <dgm:spPr/>
    </dgm:pt>
    <dgm:pt modelId="{27A00ACD-70B9-45DB-A1B3-F0EDD8292493}" type="pres">
      <dgm:prSet presAssocID="{3C0E9363-E4B6-4EFD-A0BD-FE203C7E7B93}" presName="connectorText" presStyleLbl="sibTrans1D1" presStyleIdx="2" presStyleCnt="7"/>
      <dgm:spPr/>
    </dgm:pt>
    <dgm:pt modelId="{31CBC7A1-952C-484E-81D5-15B91018ACE3}" type="pres">
      <dgm:prSet presAssocID="{62C9B93B-BA38-4A68-84BF-A9AB24865B39}" presName="node" presStyleLbl="node1" presStyleIdx="3" presStyleCnt="8" custScaleX="151412">
        <dgm:presLayoutVars>
          <dgm:bulletEnabled val="1"/>
        </dgm:presLayoutVars>
      </dgm:prSet>
      <dgm:spPr/>
    </dgm:pt>
    <dgm:pt modelId="{BF1ADA20-6FF8-4496-8174-0249FCF5BFAA}" type="pres">
      <dgm:prSet presAssocID="{B551C134-A366-41F1-8C8C-C057704F1FE0}" presName="sibTrans" presStyleLbl="sibTrans1D1" presStyleIdx="3" presStyleCnt="7"/>
      <dgm:spPr/>
    </dgm:pt>
    <dgm:pt modelId="{24E90AA2-3576-420E-958D-CD3AB7C369D0}" type="pres">
      <dgm:prSet presAssocID="{B551C134-A366-41F1-8C8C-C057704F1FE0}" presName="connectorText" presStyleLbl="sibTrans1D1" presStyleIdx="3" presStyleCnt="7"/>
      <dgm:spPr/>
    </dgm:pt>
    <dgm:pt modelId="{F07D4B0E-1D4D-4D42-8CF0-87A87A76C84E}" type="pres">
      <dgm:prSet presAssocID="{F6D5F3F7-3253-4373-92BE-862C52291AF1}" presName="node" presStyleLbl="node1" presStyleIdx="4" presStyleCnt="8" custScaleX="134592" custScaleY="127473">
        <dgm:presLayoutVars>
          <dgm:bulletEnabled val="1"/>
        </dgm:presLayoutVars>
      </dgm:prSet>
      <dgm:spPr/>
    </dgm:pt>
    <dgm:pt modelId="{49C95357-DB86-46CF-95FC-0183DA10BEEB}" type="pres">
      <dgm:prSet presAssocID="{DE0ED1E7-E0D9-44C4-82A5-6900F7425D83}" presName="sibTrans" presStyleLbl="sibTrans1D1" presStyleIdx="4" presStyleCnt="7"/>
      <dgm:spPr/>
    </dgm:pt>
    <dgm:pt modelId="{DE31A3F8-C232-4E8A-8B62-39F6AD21DAA6}" type="pres">
      <dgm:prSet presAssocID="{DE0ED1E7-E0D9-44C4-82A5-6900F7425D83}" presName="connectorText" presStyleLbl="sibTrans1D1" presStyleIdx="4" presStyleCnt="7"/>
      <dgm:spPr/>
    </dgm:pt>
    <dgm:pt modelId="{DA3749AB-BB8B-404A-951C-323416D70F41}" type="pres">
      <dgm:prSet presAssocID="{DBF81B0C-10B0-44AE-8EC0-DEA107C04C0D}" presName="node" presStyleLbl="node1" presStyleIdx="5" presStyleCnt="8" custScaleX="183775" custScaleY="127473">
        <dgm:presLayoutVars>
          <dgm:bulletEnabled val="1"/>
        </dgm:presLayoutVars>
      </dgm:prSet>
      <dgm:spPr/>
    </dgm:pt>
    <dgm:pt modelId="{199EA9D4-8382-4BF0-9EFC-75EF4B0639D9}" type="pres">
      <dgm:prSet presAssocID="{31A60BA8-E02A-407A-BCB8-E05ADB4B7C91}" presName="sibTrans" presStyleLbl="sibTrans1D1" presStyleIdx="5" presStyleCnt="7"/>
      <dgm:spPr/>
    </dgm:pt>
    <dgm:pt modelId="{E2E1AD79-DD71-45A6-8668-4A2755897658}" type="pres">
      <dgm:prSet presAssocID="{31A60BA8-E02A-407A-BCB8-E05ADB4B7C91}" presName="connectorText" presStyleLbl="sibTrans1D1" presStyleIdx="5" presStyleCnt="7"/>
      <dgm:spPr/>
    </dgm:pt>
    <dgm:pt modelId="{BB1A3E68-CC60-4E98-8D4E-EDFECA6A6451}" type="pres">
      <dgm:prSet presAssocID="{73AD6D50-4934-48DC-A258-DA04E1B0F6D2}" presName="node" presStyleLbl="node1" presStyleIdx="6" presStyleCnt="8" custScaleX="86990" custScaleY="127473">
        <dgm:presLayoutVars>
          <dgm:bulletEnabled val="1"/>
        </dgm:presLayoutVars>
      </dgm:prSet>
      <dgm:spPr/>
    </dgm:pt>
    <dgm:pt modelId="{48C17C19-EECB-40A2-BFC2-C3CC1A164BF3}" type="pres">
      <dgm:prSet presAssocID="{A7D14819-5C7E-452E-8B0C-BA2ECF7212F7}" presName="sibTrans" presStyleLbl="sibTrans1D1" presStyleIdx="6" presStyleCnt="7"/>
      <dgm:spPr/>
    </dgm:pt>
    <dgm:pt modelId="{35F7D572-EDD7-4F26-8F71-6FD42F7CFE8B}" type="pres">
      <dgm:prSet presAssocID="{A7D14819-5C7E-452E-8B0C-BA2ECF7212F7}" presName="connectorText" presStyleLbl="sibTrans1D1" presStyleIdx="6" presStyleCnt="7"/>
      <dgm:spPr/>
    </dgm:pt>
    <dgm:pt modelId="{99BC84AD-386E-4CBE-9902-F132BC90B819}" type="pres">
      <dgm:prSet presAssocID="{0C72FDF5-DFEE-4DA0-8297-C2CE89098155}" presName="node" presStyleLbl="node1" presStyleIdx="7" presStyleCnt="8" custScaleX="99864" custScaleY="130466">
        <dgm:presLayoutVars>
          <dgm:bulletEnabled val="1"/>
        </dgm:presLayoutVars>
      </dgm:prSet>
      <dgm:spPr/>
    </dgm:pt>
  </dgm:ptLst>
  <dgm:cxnLst>
    <dgm:cxn modelId="{540CC50E-C268-4B78-A293-2C57AC19DAF2}" type="presOf" srcId="{0582F177-8C15-4B84-B751-BCC61BE6092B}" destId="{07EB14EB-34A8-4F14-B5C7-B7539BA7FF24}" srcOrd="0" destOrd="0" presId="urn:microsoft.com/office/officeart/2005/8/layout/bProcess3"/>
    <dgm:cxn modelId="{6613221C-66C0-4093-85B9-B1100ABA1D06}" type="presOf" srcId="{0582F177-8C15-4B84-B751-BCC61BE6092B}" destId="{99CFD014-65C7-43BD-838D-B5F11B1ADCF4}" srcOrd="1" destOrd="0" presId="urn:microsoft.com/office/officeart/2005/8/layout/bProcess3"/>
    <dgm:cxn modelId="{5B5ECB25-0FA4-4F04-84B2-CFF0FBA887C3}" type="presOf" srcId="{31A60BA8-E02A-407A-BCB8-E05ADB4B7C91}" destId="{E2E1AD79-DD71-45A6-8668-4A2755897658}" srcOrd="1" destOrd="0" presId="urn:microsoft.com/office/officeart/2005/8/layout/bProcess3"/>
    <dgm:cxn modelId="{3CB21528-0C90-48FB-AFF9-EE51FB392DCD}" type="presOf" srcId="{31A60BA8-E02A-407A-BCB8-E05ADB4B7C91}" destId="{199EA9D4-8382-4BF0-9EFC-75EF4B0639D9}" srcOrd="0" destOrd="0" presId="urn:microsoft.com/office/officeart/2005/8/layout/bProcess3"/>
    <dgm:cxn modelId="{C22DC531-8CB5-49E3-850A-D9F87CEA79A5}" type="presOf" srcId="{A0E99BF3-97D5-4A9B-B67C-50A324CD4011}" destId="{3AFD95E8-A29A-4DE0-BC8D-276D49EC9A5B}" srcOrd="0" destOrd="0" presId="urn:microsoft.com/office/officeart/2005/8/layout/bProcess3"/>
    <dgm:cxn modelId="{1E43303D-8806-4555-A11B-EBFB5CD2430D}" type="presOf" srcId="{8370CBAA-A456-4FAF-B514-05DD2637ECB1}" destId="{88669417-5136-4177-B079-A9D4628DC9EF}" srcOrd="0" destOrd="0" presId="urn:microsoft.com/office/officeart/2005/8/layout/bProcess3"/>
    <dgm:cxn modelId="{44D0A85E-C77B-4B31-88F5-429F85577EA2}" srcId="{5C10B2AB-8FFF-4FA2-BDF9-B793671FD44C}" destId="{0C72FDF5-DFEE-4DA0-8297-C2CE89098155}" srcOrd="7" destOrd="0" parTransId="{83526D6A-79FA-409D-BE3F-42751F337FEB}" sibTransId="{C3571233-FD44-430B-B13A-1B2D755FDDC4}"/>
    <dgm:cxn modelId="{3ECF7F43-CFF2-4ADB-BF4F-74F33CD98737}" type="presOf" srcId="{3C0E9363-E4B6-4EFD-A0BD-FE203C7E7B93}" destId="{CBD076EB-4D9D-454E-A9C8-E3797E770735}" srcOrd="0" destOrd="0" presId="urn:microsoft.com/office/officeart/2005/8/layout/bProcess3"/>
    <dgm:cxn modelId="{0D21774D-51CA-429F-B8B2-32548484D41C}" type="presOf" srcId="{DBF81B0C-10B0-44AE-8EC0-DEA107C04C0D}" destId="{DA3749AB-BB8B-404A-951C-323416D70F41}" srcOrd="0" destOrd="0" presId="urn:microsoft.com/office/officeart/2005/8/layout/bProcess3"/>
    <dgm:cxn modelId="{1ABA196F-F58D-4B4E-9818-9231017706DB}" type="presOf" srcId="{F6D5F3F7-3253-4373-92BE-862C52291AF1}" destId="{F07D4B0E-1D4D-4D42-8CF0-87A87A76C84E}" srcOrd="0" destOrd="0" presId="urn:microsoft.com/office/officeart/2005/8/layout/bProcess3"/>
    <dgm:cxn modelId="{E348CC50-D568-423F-AA29-5DB510A0C15C}" type="presOf" srcId="{8370CBAA-A456-4FAF-B514-05DD2637ECB1}" destId="{D8CCF472-76BB-479B-97A8-7F8EC4A2717C}" srcOrd="1" destOrd="0" presId="urn:microsoft.com/office/officeart/2005/8/layout/bProcess3"/>
    <dgm:cxn modelId="{04241458-70FE-4387-85E3-1382C92D2D0E}" type="presOf" srcId="{FC7E6564-631E-43E6-9BE9-0B5AC50B259C}" destId="{9B93D25A-30B8-4A36-A642-F7CC86B051B1}" srcOrd="0" destOrd="0" presId="urn:microsoft.com/office/officeart/2005/8/layout/bProcess3"/>
    <dgm:cxn modelId="{930D3B79-F3BE-4B50-9BF9-1BA8999310A9}" srcId="{5C10B2AB-8FFF-4FA2-BDF9-B793671FD44C}" destId="{DBF81B0C-10B0-44AE-8EC0-DEA107C04C0D}" srcOrd="5" destOrd="0" parTransId="{C0B9F433-7169-46C5-807F-5B55A01D977A}" sibTransId="{31A60BA8-E02A-407A-BCB8-E05ADB4B7C91}"/>
    <dgm:cxn modelId="{82F91882-FEA9-4246-A95F-9842B758EC6A}" type="presOf" srcId="{DE0ED1E7-E0D9-44C4-82A5-6900F7425D83}" destId="{DE31A3F8-C232-4E8A-8B62-39F6AD21DAA6}" srcOrd="1" destOrd="0" presId="urn:microsoft.com/office/officeart/2005/8/layout/bProcess3"/>
    <dgm:cxn modelId="{0C4A1685-88CA-4017-9C90-BED6CD84EED5}" type="presOf" srcId="{73AD6D50-4934-48DC-A258-DA04E1B0F6D2}" destId="{BB1A3E68-CC60-4E98-8D4E-EDFECA6A6451}" srcOrd="0" destOrd="0" presId="urn:microsoft.com/office/officeart/2005/8/layout/bProcess3"/>
    <dgm:cxn modelId="{15020287-8859-4A1A-950E-66623CD8F18B}" type="presOf" srcId="{363D5D01-BD6E-49DC-A881-24934D4AAA83}" destId="{B2DA2353-E13C-4007-BA2E-2D866083ECE5}" srcOrd="0" destOrd="0" presId="urn:microsoft.com/office/officeart/2005/8/layout/bProcess3"/>
    <dgm:cxn modelId="{0F571E8B-0B5D-4585-AD46-5A3E22FB2BF4}" type="presOf" srcId="{0C72FDF5-DFEE-4DA0-8297-C2CE89098155}" destId="{99BC84AD-386E-4CBE-9902-F132BC90B819}" srcOrd="0" destOrd="0" presId="urn:microsoft.com/office/officeart/2005/8/layout/bProcess3"/>
    <dgm:cxn modelId="{E8C80D8F-3278-4495-82BE-6FBA37C8548C}" type="presOf" srcId="{B551C134-A366-41F1-8C8C-C057704F1FE0}" destId="{24E90AA2-3576-420E-958D-CD3AB7C369D0}" srcOrd="1" destOrd="0" presId="urn:microsoft.com/office/officeart/2005/8/layout/bProcess3"/>
    <dgm:cxn modelId="{277800AA-12FB-4E3E-AC7D-D0F607EC75BD}" srcId="{5C10B2AB-8FFF-4FA2-BDF9-B793671FD44C}" destId="{73AD6D50-4934-48DC-A258-DA04E1B0F6D2}" srcOrd="6" destOrd="0" parTransId="{2D671D4B-7774-460C-AFBB-4820E6E2BD07}" sibTransId="{A7D14819-5C7E-452E-8B0C-BA2ECF7212F7}"/>
    <dgm:cxn modelId="{5F1887AF-67E3-4241-BE9E-A67225541ADF}" type="presOf" srcId="{B551C134-A366-41F1-8C8C-C057704F1FE0}" destId="{BF1ADA20-6FF8-4496-8174-0249FCF5BFAA}" srcOrd="0" destOrd="0" presId="urn:microsoft.com/office/officeart/2005/8/layout/bProcess3"/>
    <dgm:cxn modelId="{EA665ABE-EC28-47BC-8E2D-EB6B14692739}" srcId="{5C10B2AB-8FFF-4FA2-BDF9-B793671FD44C}" destId="{363D5D01-BD6E-49DC-A881-24934D4AAA83}" srcOrd="1" destOrd="0" parTransId="{AFCB142A-B2F7-4CE1-AE2D-A3A5B3A831DF}" sibTransId="{8370CBAA-A456-4FAF-B514-05DD2637ECB1}"/>
    <dgm:cxn modelId="{E37D03CE-7CB4-4DD3-A968-1C967C990EC7}" type="presOf" srcId="{5C10B2AB-8FFF-4FA2-BDF9-B793671FD44C}" destId="{8B7D71FE-0891-4CD1-8742-3389C3D03B61}" srcOrd="0" destOrd="0" presId="urn:microsoft.com/office/officeart/2005/8/layout/bProcess3"/>
    <dgm:cxn modelId="{2D36D5CF-6E4E-402E-83C8-0FAC5C7403F0}" srcId="{5C10B2AB-8FFF-4FA2-BDF9-B793671FD44C}" destId="{F6D5F3F7-3253-4373-92BE-862C52291AF1}" srcOrd="4" destOrd="0" parTransId="{F7BEB22A-A19A-4FCF-B9CE-620022CECC6C}" sibTransId="{DE0ED1E7-E0D9-44C4-82A5-6900F7425D83}"/>
    <dgm:cxn modelId="{6F9478D8-DB2F-4083-B092-251B597FAB9D}" type="presOf" srcId="{A7D14819-5C7E-452E-8B0C-BA2ECF7212F7}" destId="{35F7D572-EDD7-4F26-8F71-6FD42F7CFE8B}" srcOrd="1" destOrd="0" presId="urn:microsoft.com/office/officeart/2005/8/layout/bProcess3"/>
    <dgm:cxn modelId="{D40789DC-CE1C-4CE2-8125-5944E2BBCA4A}" srcId="{5C10B2AB-8FFF-4FA2-BDF9-B793671FD44C}" destId="{62C9B93B-BA38-4A68-84BF-A9AB24865B39}" srcOrd="3" destOrd="0" parTransId="{3DB1C8E0-B68B-41C3-A85C-CAAA7CC03724}" sibTransId="{B551C134-A366-41F1-8C8C-C057704F1FE0}"/>
    <dgm:cxn modelId="{D481CAE5-EF89-4F02-9B9F-DD9181E126D8}" type="presOf" srcId="{A7D14819-5C7E-452E-8B0C-BA2ECF7212F7}" destId="{48C17C19-EECB-40A2-BFC2-C3CC1A164BF3}" srcOrd="0" destOrd="0" presId="urn:microsoft.com/office/officeart/2005/8/layout/bProcess3"/>
    <dgm:cxn modelId="{8481E3E9-4CAE-4E9D-AD0A-0385AA413082}" type="presOf" srcId="{62C9B93B-BA38-4A68-84BF-A9AB24865B39}" destId="{31CBC7A1-952C-484E-81D5-15B91018ACE3}" srcOrd="0" destOrd="0" presId="urn:microsoft.com/office/officeart/2005/8/layout/bProcess3"/>
    <dgm:cxn modelId="{A242AAF0-A45D-4A8C-8550-8F5510133362}" srcId="{5C10B2AB-8FFF-4FA2-BDF9-B793671FD44C}" destId="{A0E99BF3-97D5-4A9B-B67C-50A324CD4011}" srcOrd="0" destOrd="0" parTransId="{A207F83A-D16E-4532-AAE2-3ED56ACB2B4D}" sibTransId="{0582F177-8C15-4B84-B751-BCC61BE6092B}"/>
    <dgm:cxn modelId="{16611AF2-677D-43AE-8B13-C65AAD58C9EA}" type="presOf" srcId="{3C0E9363-E4B6-4EFD-A0BD-FE203C7E7B93}" destId="{27A00ACD-70B9-45DB-A1B3-F0EDD8292493}" srcOrd="1" destOrd="0" presId="urn:microsoft.com/office/officeart/2005/8/layout/bProcess3"/>
    <dgm:cxn modelId="{013940F3-1EAB-45C8-B5CD-99CFB166B000}" srcId="{5C10B2AB-8FFF-4FA2-BDF9-B793671FD44C}" destId="{FC7E6564-631E-43E6-9BE9-0B5AC50B259C}" srcOrd="2" destOrd="0" parTransId="{E4587BA3-ACD1-42A9-BA08-B15C7F677A1D}" sibTransId="{3C0E9363-E4B6-4EFD-A0BD-FE203C7E7B93}"/>
    <dgm:cxn modelId="{E67EDBF9-3B69-4150-B006-20B81EB1E26A}" type="presOf" srcId="{DE0ED1E7-E0D9-44C4-82A5-6900F7425D83}" destId="{49C95357-DB86-46CF-95FC-0183DA10BEEB}" srcOrd="0" destOrd="0" presId="urn:microsoft.com/office/officeart/2005/8/layout/bProcess3"/>
    <dgm:cxn modelId="{A0D0B607-6ACE-4F23-B289-11B6C61E3EA0}" type="presParOf" srcId="{8B7D71FE-0891-4CD1-8742-3389C3D03B61}" destId="{3AFD95E8-A29A-4DE0-BC8D-276D49EC9A5B}" srcOrd="0" destOrd="0" presId="urn:microsoft.com/office/officeart/2005/8/layout/bProcess3"/>
    <dgm:cxn modelId="{AE2876E9-AC9E-4732-B122-FD32FF101DC3}" type="presParOf" srcId="{8B7D71FE-0891-4CD1-8742-3389C3D03B61}" destId="{07EB14EB-34A8-4F14-B5C7-B7539BA7FF24}" srcOrd="1" destOrd="0" presId="urn:microsoft.com/office/officeart/2005/8/layout/bProcess3"/>
    <dgm:cxn modelId="{5552D364-124F-4FC3-9AE8-65FEB7707AC6}" type="presParOf" srcId="{07EB14EB-34A8-4F14-B5C7-B7539BA7FF24}" destId="{99CFD014-65C7-43BD-838D-B5F11B1ADCF4}" srcOrd="0" destOrd="0" presId="urn:microsoft.com/office/officeart/2005/8/layout/bProcess3"/>
    <dgm:cxn modelId="{8E186EEF-F70D-4CD6-B98B-7C266B3BE9FC}" type="presParOf" srcId="{8B7D71FE-0891-4CD1-8742-3389C3D03B61}" destId="{B2DA2353-E13C-4007-BA2E-2D866083ECE5}" srcOrd="2" destOrd="0" presId="urn:microsoft.com/office/officeart/2005/8/layout/bProcess3"/>
    <dgm:cxn modelId="{EC23199D-2CFD-44FD-BE9B-7AC7B2670FF9}" type="presParOf" srcId="{8B7D71FE-0891-4CD1-8742-3389C3D03B61}" destId="{88669417-5136-4177-B079-A9D4628DC9EF}" srcOrd="3" destOrd="0" presId="urn:microsoft.com/office/officeart/2005/8/layout/bProcess3"/>
    <dgm:cxn modelId="{2CAF6AA4-3C11-4BCE-919B-2BC0B3CD7B66}" type="presParOf" srcId="{88669417-5136-4177-B079-A9D4628DC9EF}" destId="{D8CCF472-76BB-479B-97A8-7F8EC4A2717C}" srcOrd="0" destOrd="0" presId="urn:microsoft.com/office/officeart/2005/8/layout/bProcess3"/>
    <dgm:cxn modelId="{78D46416-6163-45C3-8AD1-28364CF9A7F9}" type="presParOf" srcId="{8B7D71FE-0891-4CD1-8742-3389C3D03B61}" destId="{9B93D25A-30B8-4A36-A642-F7CC86B051B1}" srcOrd="4" destOrd="0" presId="urn:microsoft.com/office/officeart/2005/8/layout/bProcess3"/>
    <dgm:cxn modelId="{85C87EE1-281A-44AD-B14B-5BE732942A20}" type="presParOf" srcId="{8B7D71FE-0891-4CD1-8742-3389C3D03B61}" destId="{CBD076EB-4D9D-454E-A9C8-E3797E770735}" srcOrd="5" destOrd="0" presId="urn:microsoft.com/office/officeart/2005/8/layout/bProcess3"/>
    <dgm:cxn modelId="{AD87E909-B593-46E1-8676-9611CED4CE22}" type="presParOf" srcId="{CBD076EB-4D9D-454E-A9C8-E3797E770735}" destId="{27A00ACD-70B9-45DB-A1B3-F0EDD8292493}" srcOrd="0" destOrd="0" presId="urn:microsoft.com/office/officeart/2005/8/layout/bProcess3"/>
    <dgm:cxn modelId="{09967C39-398F-4E68-8F5E-DA0EEF21FB05}" type="presParOf" srcId="{8B7D71FE-0891-4CD1-8742-3389C3D03B61}" destId="{31CBC7A1-952C-484E-81D5-15B91018ACE3}" srcOrd="6" destOrd="0" presId="urn:microsoft.com/office/officeart/2005/8/layout/bProcess3"/>
    <dgm:cxn modelId="{1040FD95-7C68-4D38-B25C-180CCF65BE21}" type="presParOf" srcId="{8B7D71FE-0891-4CD1-8742-3389C3D03B61}" destId="{BF1ADA20-6FF8-4496-8174-0249FCF5BFAA}" srcOrd="7" destOrd="0" presId="urn:microsoft.com/office/officeart/2005/8/layout/bProcess3"/>
    <dgm:cxn modelId="{E32AB362-F68C-43E0-94DE-32A477B484BA}" type="presParOf" srcId="{BF1ADA20-6FF8-4496-8174-0249FCF5BFAA}" destId="{24E90AA2-3576-420E-958D-CD3AB7C369D0}" srcOrd="0" destOrd="0" presId="urn:microsoft.com/office/officeart/2005/8/layout/bProcess3"/>
    <dgm:cxn modelId="{42331D87-054A-4D88-86A3-AD9AB5666595}" type="presParOf" srcId="{8B7D71FE-0891-4CD1-8742-3389C3D03B61}" destId="{F07D4B0E-1D4D-4D42-8CF0-87A87A76C84E}" srcOrd="8" destOrd="0" presId="urn:microsoft.com/office/officeart/2005/8/layout/bProcess3"/>
    <dgm:cxn modelId="{DFB96A1F-187E-4C85-A099-53C333FB0B75}" type="presParOf" srcId="{8B7D71FE-0891-4CD1-8742-3389C3D03B61}" destId="{49C95357-DB86-46CF-95FC-0183DA10BEEB}" srcOrd="9" destOrd="0" presId="urn:microsoft.com/office/officeart/2005/8/layout/bProcess3"/>
    <dgm:cxn modelId="{6C0005D9-FD54-405E-9950-EC7BD4841F8D}" type="presParOf" srcId="{49C95357-DB86-46CF-95FC-0183DA10BEEB}" destId="{DE31A3F8-C232-4E8A-8B62-39F6AD21DAA6}" srcOrd="0" destOrd="0" presId="urn:microsoft.com/office/officeart/2005/8/layout/bProcess3"/>
    <dgm:cxn modelId="{E59A813E-4E98-444E-B440-B8A83DCDDE21}" type="presParOf" srcId="{8B7D71FE-0891-4CD1-8742-3389C3D03B61}" destId="{DA3749AB-BB8B-404A-951C-323416D70F41}" srcOrd="10" destOrd="0" presId="urn:microsoft.com/office/officeart/2005/8/layout/bProcess3"/>
    <dgm:cxn modelId="{2ED796D9-E4F3-4CEA-A133-CC64FA161561}" type="presParOf" srcId="{8B7D71FE-0891-4CD1-8742-3389C3D03B61}" destId="{199EA9D4-8382-4BF0-9EFC-75EF4B0639D9}" srcOrd="11" destOrd="0" presId="urn:microsoft.com/office/officeart/2005/8/layout/bProcess3"/>
    <dgm:cxn modelId="{919F5A30-D982-4A0C-B337-F01DE0977170}" type="presParOf" srcId="{199EA9D4-8382-4BF0-9EFC-75EF4B0639D9}" destId="{E2E1AD79-DD71-45A6-8668-4A2755897658}" srcOrd="0" destOrd="0" presId="urn:microsoft.com/office/officeart/2005/8/layout/bProcess3"/>
    <dgm:cxn modelId="{D1390A90-6460-4399-90E8-77D5AC45DE2E}" type="presParOf" srcId="{8B7D71FE-0891-4CD1-8742-3389C3D03B61}" destId="{BB1A3E68-CC60-4E98-8D4E-EDFECA6A6451}" srcOrd="12" destOrd="0" presId="urn:microsoft.com/office/officeart/2005/8/layout/bProcess3"/>
    <dgm:cxn modelId="{6A919DA3-EE60-4912-834B-C58932193F9E}" type="presParOf" srcId="{8B7D71FE-0891-4CD1-8742-3389C3D03B61}" destId="{48C17C19-EECB-40A2-BFC2-C3CC1A164BF3}" srcOrd="13" destOrd="0" presId="urn:microsoft.com/office/officeart/2005/8/layout/bProcess3"/>
    <dgm:cxn modelId="{F389F390-AECC-4F63-8FC1-999769F7F8D5}" type="presParOf" srcId="{48C17C19-EECB-40A2-BFC2-C3CC1A164BF3}" destId="{35F7D572-EDD7-4F26-8F71-6FD42F7CFE8B}" srcOrd="0" destOrd="0" presId="urn:microsoft.com/office/officeart/2005/8/layout/bProcess3"/>
    <dgm:cxn modelId="{B2A41489-B7E5-449D-81ED-38E062D3BF37}" type="presParOf" srcId="{8B7D71FE-0891-4CD1-8742-3389C3D03B61}" destId="{99BC84AD-386E-4CBE-9902-F132BC90B819}"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31AE3-B7FF-46F6-B111-0884863B37EF}">
      <dsp:nvSpPr>
        <dsp:cNvPr id="0" name=""/>
        <dsp:cNvSpPr/>
      </dsp:nvSpPr>
      <dsp:spPr>
        <a:xfrm>
          <a:off x="215669" y="663992"/>
          <a:ext cx="1991977" cy="1991977"/>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91A810D4-34D6-4E47-866E-1B3E45E6868D}">
      <dsp:nvSpPr>
        <dsp:cNvPr id="0" name=""/>
        <dsp:cNvSpPr/>
      </dsp:nvSpPr>
      <dsp:spPr>
        <a:xfrm>
          <a:off x="879662" y="1327984"/>
          <a:ext cx="663992" cy="663992"/>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C3C504EE-9702-45EF-B50F-5A806BB0647A}">
      <dsp:nvSpPr>
        <dsp:cNvPr id="0" name=""/>
        <dsp:cNvSpPr/>
      </dsp:nvSpPr>
      <dsp:spPr>
        <a:xfrm>
          <a:off x="2399428" y="0"/>
          <a:ext cx="1276419" cy="82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tr-TR" sz="2000" kern="1200" dirty="0">
              <a:solidFill>
                <a:srgbClr val="002060"/>
              </a:solidFill>
              <a:latin typeface="Times Neue Roman" panose="020B0604020202020204" charset="-94"/>
            </a:rPr>
            <a:t>Örneklem</a:t>
          </a:r>
        </a:p>
      </dsp:txBody>
      <dsp:txXfrm>
        <a:off x="2399428" y="0"/>
        <a:ext cx="1276419" cy="829990"/>
      </dsp:txXfrm>
    </dsp:sp>
    <dsp:sp modelId="{15B11203-69BB-41EA-8745-276F348AC3E1}">
      <dsp:nvSpPr>
        <dsp:cNvPr id="0" name=""/>
        <dsp:cNvSpPr/>
      </dsp:nvSpPr>
      <dsp:spPr>
        <a:xfrm>
          <a:off x="2290646" y="414995"/>
          <a:ext cx="248997"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015A385D-0E0C-4958-AAD6-A4E70375D2DC}">
      <dsp:nvSpPr>
        <dsp:cNvPr id="0" name=""/>
        <dsp:cNvSpPr/>
      </dsp:nvSpPr>
      <dsp:spPr>
        <a:xfrm rot="5400000">
          <a:off x="1127912" y="498077"/>
          <a:ext cx="1245649" cy="1078157"/>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E09566C1-239B-41CB-9960-D8349DFE3087}">
      <dsp:nvSpPr>
        <dsp:cNvPr id="0" name=""/>
        <dsp:cNvSpPr/>
      </dsp:nvSpPr>
      <dsp:spPr>
        <a:xfrm>
          <a:off x="2310297" y="829990"/>
          <a:ext cx="1454681" cy="82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tr-TR" sz="2000" kern="1200" dirty="0">
              <a:solidFill>
                <a:srgbClr val="002060"/>
              </a:solidFill>
              <a:latin typeface="Times Neue Roman" panose="020B0604020202020204" charset="-94"/>
            </a:rPr>
            <a:t>Evren</a:t>
          </a:r>
        </a:p>
      </dsp:txBody>
      <dsp:txXfrm>
        <a:off x="2310297" y="829990"/>
        <a:ext cx="1454681" cy="829990"/>
      </dsp:txXfrm>
    </dsp:sp>
    <dsp:sp modelId="{9B44B74A-F65D-427E-940A-023C734B61D9}">
      <dsp:nvSpPr>
        <dsp:cNvPr id="0" name=""/>
        <dsp:cNvSpPr/>
      </dsp:nvSpPr>
      <dsp:spPr>
        <a:xfrm>
          <a:off x="2290646" y="1244985"/>
          <a:ext cx="248997"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0D954018-9746-4D8B-9128-29AB1F889F16}">
      <dsp:nvSpPr>
        <dsp:cNvPr id="0" name=""/>
        <dsp:cNvSpPr/>
      </dsp:nvSpPr>
      <dsp:spPr>
        <a:xfrm rot="5400000">
          <a:off x="1552552" y="1380872"/>
          <a:ext cx="871954" cy="602573"/>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A829F-6513-4848-9D96-897D13495329}">
      <dsp:nvSpPr>
        <dsp:cNvPr id="0" name=""/>
        <dsp:cNvSpPr/>
      </dsp:nvSpPr>
      <dsp:spPr>
        <a:xfrm>
          <a:off x="12539799" y="3839583"/>
          <a:ext cx="4384021" cy="329312"/>
        </a:xfrm>
        <a:custGeom>
          <a:avLst/>
          <a:gdLst/>
          <a:ahLst/>
          <a:cxnLst/>
          <a:rect l="0" t="0" r="0" b="0"/>
          <a:pathLst>
            <a:path>
              <a:moveTo>
                <a:pt x="0" y="0"/>
              </a:moveTo>
              <a:lnTo>
                <a:pt x="0" y="224416"/>
              </a:lnTo>
              <a:lnTo>
                <a:pt x="4384021" y="224416"/>
              </a:lnTo>
              <a:lnTo>
                <a:pt x="4384021"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683E6C-8412-4499-A077-72D06DE99768}">
      <dsp:nvSpPr>
        <dsp:cNvPr id="0" name=""/>
        <dsp:cNvSpPr/>
      </dsp:nvSpPr>
      <dsp:spPr>
        <a:xfrm>
          <a:off x="12539799" y="3839583"/>
          <a:ext cx="2944710" cy="329312"/>
        </a:xfrm>
        <a:custGeom>
          <a:avLst/>
          <a:gdLst/>
          <a:ahLst/>
          <a:cxnLst/>
          <a:rect l="0" t="0" r="0" b="0"/>
          <a:pathLst>
            <a:path>
              <a:moveTo>
                <a:pt x="0" y="0"/>
              </a:moveTo>
              <a:lnTo>
                <a:pt x="0" y="224416"/>
              </a:lnTo>
              <a:lnTo>
                <a:pt x="2944710" y="224416"/>
              </a:lnTo>
              <a:lnTo>
                <a:pt x="294471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54438-5BE5-4F88-A186-C16D3803206E}">
      <dsp:nvSpPr>
        <dsp:cNvPr id="0" name=""/>
        <dsp:cNvSpPr/>
      </dsp:nvSpPr>
      <dsp:spPr>
        <a:xfrm>
          <a:off x="12539799" y="3839583"/>
          <a:ext cx="1560779" cy="329312"/>
        </a:xfrm>
        <a:custGeom>
          <a:avLst/>
          <a:gdLst/>
          <a:ahLst/>
          <a:cxnLst/>
          <a:rect l="0" t="0" r="0" b="0"/>
          <a:pathLst>
            <a:path>
              <a:moveTo>
                <a:pt x="0" y="0"/>
              </a:moveTo>
              <a:lnTo>
                <a:pt x="0" y="224416"/>
              </a:lnTo>
              <a:lnTo>
                <a:pt x="1560779" y="224416"/>
              </a:lnTo>
              <a:lnTo>
                <a:pt x="1560779"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B1EAE-793E-4177-8442-83B5F4AC29A8}">
      <dsp:nvSpPr>
        <dsp:cNvPr id="0" name=""/>
        <dsp:cNvSpPr/>
      </dsp:nvSpPr>
      <dsp:spPr>
        <a:xfrm>
          <a:off x="12539799" y="3839583"/>
          <a:ext cx="134257" cy="329312"/>
        </a:xfrm>
        <a:custGeom>
          <a:avLst/>
          <a:gdLst/>
          <a:ahLst/>
          <a:cxnLst/>
          <a:rect l="0" t="0" r="0" b="0"/>
          <a:pathLst>
            <a:path>
              <a:moveTo>
                <a:pt x="0" y="0"/>
              </a:moveTo>
              <a:lnTo>
                <a:pt x="0" y="224416"/>
              </a:lnTo>
              <a:lnTo>
                <a:pt x="134257" y="224416"/>
              </a:lnTo>
              <a:lnTo>
                <a:pt x="134257"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264627-27B2-4E1F-9969-DA72BCD15864}">
      <dsp:nvSpPr>
        <dsp:cNvPr id="0" name=""/>
        <dsp:cNvSpPr/>
      </dsp:nvSpPr>
      <dsp:spPr>
        <a:xfrm>
          <a:off x="11247534" y="3839583"/>
          <a:ext cx="1292264" cy="329312"/>
        </a:xfrm>
        <a:custGeom>
          <a:avLst/>
          <a:gdLst/>
          <a:ahLst/>
          <a:cxnLst/>
          <a:rect l="0" t="0" r="0" b="0"/>
          <a:pathLst>
            <a:path>
              <a:moveTo>
                <a:pt x="1292264" y="0"/>
              </a:moveTo>
              <a:lnTo>
                <a:pt x="1292264"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8B4BF2-BB27-4844-98A2-7B1748967E72}">
      <dsp:nvSpPr>
        <dsp:cNvPr id="0" name=""/>
        <dsp:cNvSpPr/>
      </dsp:nvSpPr>
      <dsp:spPr>
        <a:xfrm>
          <a:off x="9863604" y="3839583"/>
          <a:ext cx="2676194" cy="329312"/>
        </a:xfrm>
        <a:custGeom>
          <a:avLst/>
          <a:gdLst/>
          <a:ahLst/>
          <a:cxnLst/>
          <a:rect l="0" t="0" r="0" b="0"/>
          <a:pathLst>
            <a:path>
              <a:moveTo>
                <a:pt x="2676194" y="0"/>
              </a:moveTo>
              <a:lnTo>
                <a:pt x="2676194"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95532-2D3F-40B7-8C1F-315B5531044F}">
      <dsp:nvSpPr>
        <dsp:cNvPr id="0" name=""/>
        <dsp:cNvSpPr/>
      </dsp:nvSpPr>
      <dsp:spPr>
        <a:xfrm>
          <a:off x="8290035" y="3839583"/>
          <a:ext cx="4249764" cy="329312"/>
        </a:xfrm>
        <a:custGeom>
          <a:avLst/>
          <a:gdLst/>
          <a:ahLst/>
          <a:cxnLst/>
          <a:rect l="0" t="0" r="0" b="0"/>
          <a:pathLst>
            <a:path>
              <a:moveTo>
                <a:pt x="4249764" y="0"/>
              </a:moveTo>
              <a:lnTo>
                <a:pt x="4249764"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C2B4E3-8681-4998-BF1B-D7669CC67E7A}">
      <dsp:nvSpPr>
        <dsp:cNvPr id="0" name=""/>
        <dsp:cNvSpPr/>
      </dsp:nvSpPr>
      <dsp:spPr>
        <a:xfrm>
          <a:off x="8101055" y="2791255"/>
          <a:ext cx="4438743" cy="329312"/>
        </a:xfrm>
        <a:custGeom>
          <a:avLst/>
          <a:gdLst/>
          <a:ahLst/>
          <a:cxnLst/>
          <a:rect l="0" t="0" r="0" b="0"/>
          <a:pathLst>
            <a:path>
              <a:moveTo>
                <a:pt x="0" y="0"/>
              </a:moveTo>
              <a:lnTo>
                <a:pt x="0" y="224416"/>
              </a:lnTo>
              <a:lnTo>
                <a:pt x="4438743" y="224416"/>
              </a:lnTo>
              <a:lnTo>
                <a:pt x="4438743" y="3293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EE0FB3-375C-43DA-BB60-2A2706B17420}">
      <dsp:nvSpPr>
        <dsp:cNvPr id="0" name=""/>
        <dsp:cNvSpPr/>
      </dsp:nvSpPr>
      <dsp:spPr>
        <a:xfrm>
          <a:off x="6716465" y="4887910"/>
          <a:ext cx="691965" cy="329312"/>
        </a:xfrm>
        <a:custGeom>
          <a:avLst/>
          <a:gdLst/>
          <a:ahLst/>
          <a:cxnLst/>
          <a:rect l="0" t="0" r="0" b="0"/>
          <a:pathLst>
            <a:path>
              <a:moveTo>
                <a:pt x="0" y="0"/>
              </a:moveTo>
              <a:lnTo>
                <a:pt x="0" y="224416"/>
              </a:lnTo>
              <a:lnTo>
                <a:pt x="691965" y="224416"/>
              </a:lnTo>
              <a:lnTo>
                <a:pt x="691965"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93A05-2ADC-460E-AF55-EBFD1C1A9032}">
      <dsp:nvSpPr>
        <dsp:cNvPr id="0" name=""/>
        <dsp:cNvSpPr/>
      </dsp:nvSpPr>
      <dsp:spPr>
        <a:xfrm>
          <a:off x="6024500" y="4887910"/>
          <a:ext cx="691965" cy="329312"/>
        </a:xfrm>
        <a:custGeom>
          <a:avLst/>
          <a:gdLst/>
          <a:ahLst/>
          <a:cxnLst/>
          <a:rect l="0" t="0" r="0" b="0"/>
          <a:pathLst>
            <a:path>
              <a:moveTo>
                <a:pt x="691965" y="0"/>
              </a:moveTo>
              <a:lnTo>
                <a:pt x="691965"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121C1D-2A95-4814-A777-BE9D28C98EED}">
      <dsp:nvSpPr>
        <dsp:cNvPr id="0" name=""/>
        <dsp:cNvSpPr/>
      </dsp:nvSpPr>
      <dsp:spPr>
        <a:xfrm>
          <a:off x="3644926" y="3839583"/>
          <a:ext cx="3071539" cy="329312"/>
        </a:xfrm>
        <a:custGeom>
          <a:avLst/>
          <a:gdLst/>
          <a:ahLst/>
          <a:cxnLst/>
          <a:rect l="0" t="0" r="0" b="0"/>
          <a:pathLst>
            <a:path>
              <a:moveTo>
                <a:pt x="0" y="0"/>
              </a:moveTo>
              <a:lnTo>
                <a:pt x="0" y="224416"/>
              </a:lnTo>
              <a:lnTo>
                <a:pt x="3071539" y="224416"/>
              </a:lnTo>
              <a:lnTo>
                <a:pt x="3071539"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30243-B7A4-4541-A31A-E7CF0E0B616B}">
      <dsp:nvSpPr>
        <dsp:cNvPr id="0" name=""/>
        <dsp:cNvSpPr/>
      </dsp:nvSpPr>
      <dsp:spPr>
        <a:xfrm>
          <a:off x="3637628" y="4887910"/>
          <a:ext cx="845188" cy="329312"/>
        </a:xfrm>
        <a:custGeom>
          <a:avLst/>
          <a:gdLst/>
          <a:ahLst/>
          <a:cxnLst/>
          <a:rect l="0" t="0" r="0" b="0"/>
          <a:pathLst>
            <a:path>
              <a:moveTo>
                <a:pt x="0" y="0"/>
              </a:moveTo>
              <a:lnTo>
                <a:pt x="0" y="224416"/>
              </a:lnTo>
              <a:lnTo>
                <a:pt x="845188" y="224416"/>
              </a:lnTo>
              <a:lnTo>
                <a:pt x="845188"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AFF3A-AB0E-4F1B-B013-FC7987984EAC}">
      <dsp:nvSpPr>
        <dsp:cNvPr id="0" name=""/>
        <dsp:cNvSpPr/>
      </dsp:nvSpPr>
      <dsp:spPr>
        <a:xfrm>
          <a:off x="2787910" y="4887910"/>
          <a:ext cx="849718" cy="329312"/>
        </a:xfrm>
        <a:custGeom>
          <a:avLst/>
          <a:gdLst/>
          <a:ahLst/>
          <a:cxnLst/>
          <a:rect l="0" t="0" r="0" b="0"/>
          <a:pathLst>
            <a:path>
              <a:moveTo>
                <a:pt x="849718" y="0"/>
              </a:moveTo>
              <a:lnTo>
                <a:pt x="849718"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AA6E5B-C781-4CD8-BC6C-9826202C4540}">
      <dsp:nvSpPr>
        <dsp:cNvPr id="0" name=""/>
        <dsp:cNvSpPr/>
      </dsp:nvSpPr>
      <dsp:spPr>
        <a:xfrm>
          <a:off x="3591908" y="3839583"/>
          <a:ext cx="91440" cy="329312"/>
        </a:xfrm>
        <a:custGeom>
          <a:avLst/>
          <a:gdLst/>
          <a:ahLst/>
          <a:cxnLst/>
          <a:rect l="0" t="0" r="0" b="0"/>
          <a:pathLst>
            <a:path>
              <a:moveTo>
                <a:pt x="53017" y="0"/>
              </a:moveTo>
              <a:lnTo>
                <a:pt x="53017" y="224416"/>
              </a:lnTo>
              <a:lnTo>
                <a:pt x="45720" y="224416"/>
              </a:lnTo>
              <a:lnTo>
                <a:pt x="4572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FD099-8058-4A90-9E12-242C4C0996FF}">
      <dsp:nvSpPr>
        <dsp:cNvPr id="0" name=""/>
        <dsp:cNvSpPr/>
      </dsp:nvSpPr>
      <dsp:spPr>
        <a:xfrm>
          <a:off x="2062825" y="3839583"/>
          <a:ext cx="1582101" cy="329312"/>
        </a:xfrm>
        <a:custGeom>
          <a:avLst/>
          <a:gdLst/>
          <a:ahLst/>
          <a:cxnLst/>
          <a:rect l="0" t="0" r="0" b="0"/>
          <a:pathLst>
            <a:path>
              <a:moveTo>
                <a:pt x="1582101" y="0"/>
              </a:moveTo>
              <a:lnTo>
                <a:pt x="1582101"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29336E-EC1C-4AE6-A10B-66B2E1C1030D}">
      <dsp:nvSpPr>
        <dsp:cNvPr id="0" name=""/>
        <dsp:cNvSpPr/>
      </dsp:nvSpPr>
      <dsp:spPr>
        <a:xfrm>
          <a:off x="573386" y="3839583"/>
          <a:ext cx="3071539" cy="329312"/>
        </a:xfrm>
        <a:custGeom>
          <a:avLst/>
          <a:gdLst/>
          <a:ahLst/>
          <a:cxnLst/>
          <a:rect l="0" t="0" r="0" b="0"/>
          <a:pathLst>
            <a:path>
              <a:moveTo>
                <a:pt x="3071539" y="0"/>
              </a:moveTo>
              <a:lnTo>
                <a:pt x="3071539" y="224416"/>
              </a:lnTo>
              <a:lnTo>
                <a:pt x="0" y="224416"/>
              </a:lnTo>
              <a:lnTo>
                <a:pt x="0" y="3293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CACC63-93E5-4CA7-9960-F5E70F2E6BEE}">
      <dsp:nvSpPr>
        <dsp:cNvPr id="0" name=""/>
        <dsp:cNvSpPr/>
      </dsp:nvSpPr>
      <dsp:spPr>
        <a:xfrm>
          <a:off x="3644926" y="2791255"/>
          <a:ext cx="4456129" cy="329312"/>
        </a:xfrm>
        <a:custGeom>
          <a:avLst/>
          <a:gdLst/>
          <a:ahLst/>
          <a:cxnLst/>
          <a:rect l="0" t="0" r="0" b="0"/>
          <a:pathLst>
            <a:path>
              <a:moveTo>
                <a:pt x="4456129" y="0"/>
              </a:moveTo>
              <a:lnTo>
                <a:pt x="4456129" y="224416"/>
              </a:lnTo>
              <a:lnTo>
                <a:pt x="0" y="224416"/>
              </a:lnTo>
              <a:lnTo>
                <a:pt x="0" y="3293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F7FB95-0F73-4415-B2B3-04E1B539607C}">
      <dsp:nvSpPr>
        <dsp:cNvPr id="0" name=""/>
        <dsp:cNvSpPr/>
      </dsp:nvSpPr>
      <dsp:spPr>
        <a:xfrm>
          <a:off x="7103120" y="2072241"/>
          <a:ext cx="1995871"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3EBC98E-E61A-41C1-A331-B5DD8AE4C0B3}">
      <dsp:nvSpPr>
        <dsp:cNvPr id="0" name=""/>
        <dsp:cNvSpPr/>
      </dsp:nvSpPr>
      <dsp:spPr>
        <a:xfrm>
          <a:off x="7228931" y="2191762"/>
          <a:ext cx="1995871"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rgbClr val="002060"/>
              </a:solidFill>
              <a:latin typeface="Times Neue Roman" panose="020B0604020202020204" charset="-94"/>
            </a:rPr>
            <a:t>ÖRNEKLEME STRATEJİLERİ</a:t>
          </a:r>
        </a:p>
      </dsp:txBody>
      <dsp:txXfrm>
        <a:off x="7249990" y="2212821"/>
        <a:ext cx="1953753" cy="676896"/>
      </dsp:txXfrm>
    </dsp:sp>
    <dsp:sp modelId="{090FAE0A-8366-4DFA-890D-9A2D61C1AA67}">
      <dsp:nvSpPr>
        <dsp:cNvPr id="0" name=""/>
        <dsp:cNvSpPr/>
      </dsp:nvSpPr>
      <dsp:spPr>
        <a:xfrm>
          <a:off x="2418592" y="3120568"/>
          <a:ext cx="245266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B6BE702-EF62-471B-9EA9-15464957394C}">
      <dsp:nvSpPr>
        <dsp:cNvPr id="0" name=""/>
        <dsp:cNvSpPr/>
      </dsp:nvSpPr>
      <dsp:spPr>
        <a:xfrm>
          <a:off x="2544404" y="3240089"/>
          <a:ext cx="245266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rgbClr val="002060"/>
              </a:solidFill>
              <a:latin typeface="Times Neue Roman" panose="020B0604020202020204" charset="-94"/>
            </a:rPr>
            <a:t>A. Olasılıklı Örnekleme Yöntemleri</a:t>
          </a:r>
        </a:p>
      </dsp:txBody>
      <dsp:txXfrm>
        <a:off x="2565463" y="3261148"/>
        <a:ext cx="2410548" cy="676896"/>
      </dsp:txXfrm>
    </dsp:sp>
    <dsp:sp modelId="{05DC3146-AC05-49DF-AF07-FDC6DC558E57}">
      <dsp:nvSpPr>
        <dsp:cNvPr id="0" name=""/>
        <dsp:cNvSpPr/>
      </dsp:nvSpPr>
      <dsp:spPr>
        <a:xfrm>
          <a:off x="7232"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6CAF691-7734-45B4-A04C-0187109787FB}">
      <dsp:nvSpPr>
        <dsp:cNvPr id="0" name=""/>
        <dsp:cNvSpPr/>
      </dsp:nvSpPr>
      <dsp:spPr>
        <a:xfrm>
          <a:off x="133044"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A.1. Basit olasılıklı örnekleme</a:t>
          </a:r>
        </a:p>
      </dsp:txBody>
      <dsp:txXfrm>
        <a:off x="154103" y="4309475"/>
        <a:ext cx="1090188" cy="676896"/>
      </dsp:txXfrm>
    </dsp:sp>
    <dsp:sp modelId="{27AAAF9B-E7FD-4FEE-B85C-9A954A87DC16}">
      <dsp:nvSpPr>
        <dsp:cNvPr id="0" name=""/>
        <dsp:cNvSpPr/>
      </dsp:nvSpPr>
      <dsp:spPr>
        <a:xfrm>
          <a:off x="1391163" y="4168895"/>
          <a:ext cx="1343323"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ABDB272-AE1F-48A9-BBA9-BAE4D4EE0D7D}">
      <dsp:nvSpPr>
        <dsp:cNvPr id="0" name=""/>
        <dsp:cNvSpPr/>
      </dsp:nvSpPr>
      <dsp:spPr>
        <a:xfrm>
          <a:off x="1516975" y="4288416"/>
          <a:ext cx="1343323"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solidFill>
                <a:srgbClr val="002060"/>
              </a:solidFill>
              <a:latin typeface="Times Neue Roman" panose="020B0604020202020204" charset="-94"/>
            </a:rPr>
            <a:t>A.2. Sistematik olasılıklı örnekleme</a:t>
          </a:r>
          <a:endParaRPr lang="tr-TR" sz="1400" kern="1200" dirty="0">
            <a:solidFill>
              <a:srgbClr val="002060"/>
            </a:solidFill>
            <a:latin typeface="Times Neue Roman" panose="020B0604020202020204" charset="-94"/>
          </a:endParaRPr>
        </a:p>
      </dsp:txBody>
      <dsp:txXfrm>
        <a:off x="1538034" y="4309475"/>
        <a:ext cx="1301205" cy="676896"/>
      </dsp:txXfrm>
    </dsp:sp>
    <dsp:sp modelId="{5C7F7102-B370-4900-8927-BCA45FFE2D81}">
      <dsp:nvSpPr>
        <dsp:cNvPr id="0" name=""/>
        <dsp:cNvSpPr/>
      </dsp:nvSpPr>
      <dsp:spPr>
        <a:xfrm>
          <a:off x="2986110" y="4168895"/>
          <a:ext cx="1303035"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EE46F23-A43D-4075-A167-4B33F86F4C5F}">
      <dsp:nvSpPr>
        <dsp:cNvPr id="0" name=""/>
        <dsp:cNvSpPr/>
      </dsp:nvSpPr>
      <dsp:spPr>
        <a:xfrm>
          <a:off x="3111922" y="4288416"/>
          <a:ext cx="1303035"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A.3. Tesadüfi tabakalı örneklemeler</a:t>
          </a:r>
        </a:p>
      </dsp:txBody>
      <dsp:txXfrm>
        <a:off x="3132981" y="4309475"/>
        <a:ext cx="1260917" cy="676896"/>
      </dsp:txXfrm>
    </dsp:sp>
    <dsp:sp modelId="{A1A61642-5142-4BF3-84AB-9A72B0B44542}">
      <dsp:nvSpPr>
        <dsp:cNvPr id="0" name=""/>
        <dsp:cNvSpPr/>
      </dsp:nvSpPr>
      <dsp:spPr>
        <a:xfrm>
          <a:off x="2068533" y="5217222"/>
          <a:ext cx="1438754"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E2DE4D-80A4-4079-9709-46348A11FBA5}">
      <dsp:nvSpPr>
        <dsp:cNvPr id="0" name=""/>
        <dsp:cNvSpPr/>
      </dsp:nvSpPr>
      <dsp:spPr>
        <a:xfrm>
          <a:off x="2194344" y="5336744"/>
          <a:ext cx="1438754"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A.3.1. Orantılı tabakalı örnekleme</a:t>
          </a:r>
        </a:p>
      </dsp:txBody>
      <dsp:txXfrm>
        <a:off x="2215403" y="5357803"/>
        <a:ext cx="1396636" cy="676896"/>
      </dsp:txXfrm>
    </dsp:sp>
    <dsp:sp modelId="{5F1092A7-341E-4FA2-AF94-91767D011D93}">
      <dsp:nvSpPr>
        <dsp:cNvPr id="0" name=""/>
        <dsp:cNvSpPr/>
      </dsp:nvSpPr>
      <dsp:spPr>
        <a:xfrm>
          <a:off x="3758910" y="5217222"/>
          <a:ext cx="1447812"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CE6B4E8-E5A3-4AB4-8FFC-D832CD4A1E97}">
      <dsp:nvSpPr>
        <dsp:cNvPr id="0" name=""/>
        <dsp:cNvSpPr/>
      </dsp:nvSpPr>
      <dsp:spPr>
        <a:xfrm>
          <a:off x="3884722" y="5336744"/>
          <a:ext cx="1447812"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A.3.2. Orantısız tabakalı örnekleme</a:t>
          </a:r>
        </a:p>
      </dsp:txBody>
      <dsp:txXfrm>
        <a:off x="3905781" y="5357803"/>
        <a:ext cx="1405694" cy="676896"/>
      </dsp:txXfrm>
    </dsp:sp>
    <dsp:sp modelId="{CC89276A-0EEA-4CFE-A46E-05644321B36F}">
      <dsp:nvSpPr>
        <dsp:cNvPr id="0" name=""/>
        <dsp:cNvSpPr/>
      </dsp:nvSpPr>
      <dsp:spPr>
        <a:xfrm>
          <a:off x="6150312"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E23CD6-E76C-4CFB-B1AC-758472E063E9}">
      <dsp:nvSpPr>
        <dsp:cNvPr id="0" name=""/>
        <dsp:cNvSpPr/>
      </dsp:nvSpPr>
      <dsp:spPr>
        <a:xfrm>
          <a:off x="6276124"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A.4. Küme örnekleme</a:t>
          </a:r>
        </a:p>
      </dsp:txBody>
      <dsp:txXfrm>
        <a:off x="6297183" y="4309475"/>
        <a:ext cx="1090188" cy="676896"/>
      </dsp:txXfrm>
    </dsp:sp>
    <dsp:sp modelId="{47393ABA-9D70-44D9-9F02-F85F92411FE7}">
      <dsp:nvSpPr>
        <dsp:cNvPr id="0" name=""/>
        <dsp:cNvSpPr/>
      </dsp:nvSpPr>
      <dsp:spPr>
        <a:xfrm>
          <a:off x="5458347" y="5217222"/>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49BDA18-2CD9-4715-A840-9EA2F845B5FB}">
      <dsp:nvSpPr>
        <dsp:cNvPr id="0" name=""/>
        <dsp:cNvSpPr/>
      </dsp:nvSpPr>
      <dsp:spPr>
        <a:xfrm>
          <a:off x="5584159" y="5336744"/>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A.4.1. Tek aşamalı küme örnekleme</a:t>
          </a:r>
        </a:p>
      </dsp:txBody>
      <dsp:txXfrm>
        <a:off x="5605218" y="5357803"/>
        <a:ext cx="1090188" cy="676896"/>
      </dsp:txXfrm>
    </dsp:sp>
    <dsp:sp modelId="{AD31C1D7-62DA-4B9C-AF4B-7B057368D17B}">
      <dsp:nvSpPr>
        <dsp:cNvPr id="0" name=""/>
        <dsp:cNvSpPr/>
      </dsp:nvSpPr>
      <dsp:spPr>
        <a:xfrm>
          <a:off x="6842277" y="5217222"/>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F86609-D442-455F-84C5-4428F55AF46E}">
      <dsp:nvSpPr>
        <dsp:cNvPr id="0" name=""/>
        <dsp:cNvSpPr/>
      </dsp:nvSpPr>
      <dsp:spPr>
        <a:xfrm>
          <a:off x="6968089" y="5336744"/>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A.4.2. Çok aşamalı küme örnekleme</a:t>
          </a:r>
        </a:p>
      </dsp:txBody>
      <dsp:txXfrm>
        <a:off x="6989148" y="5357803"/>
        <a:ext cx="1090188" cy="676896"/>
      </dsp:txXfrm>
    </dsp:sp>
    <dsp:sp modelId="{9DCD5D95-90E9-4625-B8BF-A7BB5130B5E4}">
      <dsp:nvSpPr>
        <dsp:cNvPr id="0" name=""/>
        <dsp:cNvSpPr/>
      </dsp:nvSpPr>
      <dsp:spPr>
        <a:xfrm>
          <a:off x="11296079" y="3120568"/>
          <a:ext cx="2487440"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5D07D9B-A1C2-418C-B5B4-E076FDA482C3}">
      <dsp:nvSpPr>
        <dsp:cNvPr id="0" name=""/>
        <dsp:cNvSpPr/>
      </dsp:nvSpPr>
      <dsp:spPr>
        <a:xfrm>
          <a:off x="11421890" y="3240089"/>
          <a:ext cx="2487440"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a:solidFill>
                <a:srgbClr val="002060"/>
              </a:solidFill>
              <a:latin typeface="Times Neue Roman" panose="020B0604020202020204" charset="-94"/>
            </a:rPr>
            <a:t>B. Olasılıksız Örnekleme Yöntemleri</a:t>
          </a:r>
          <a:endParaRPr lang="tr-TR" sz="1800" b="1" kern="1200" dirty="0">
            <a:solidFill>
              <a:srgbClr val="002060"/>
            </a:solidFill>
            <a:latin typeface="Times Neue Roman" panose="020B0604020202020204" charset="-94"/>
          </a:endParaRPr>
        </a:p>
      </dsp:txBody>
      <dsp:txXfrm>
        <a:off x="11442949" y="3261148"/>
        <a:ext cx="2445322" cy="676896"/>
      </dsp:txXfrm>
    </dsp:sp>
    <dsp:sp modelId="{8215935C-5D5C-4A7E-831A-0AD9E29339D1}">
      <dsp:nvSpPr>
        <dsp:cNvPr id="0" name=""/>
        <dsp:cNvSpPr/>
      </dsp:nvSpPr>
      <dsp:spPr>
        <a:xfrm>
          <a:off x="7534242" y="4168895"/>
          <a:ext cx="1511584"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9FD2347-D4CD-48C6-9F2C-BF33FA4411A3}">
      <dsp:nvSpPr>
        <dsp:cNvPr id="0" name=""/>
        <dsp:cNvSpPr/>
      </dsp:nvSpPr>
      <dsp:spPr>
        <a:xfrm>
          <a:off x="7660054" y="4288416"/>
          <a:ext cx="1511584"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solidFill>
                <a:srgbClr val="002060"/>
              </a:solidFill>
              <a:latin typeface="Times Neue Roman" panose="020B0604020202020204" charset="-94"/>
            </a:rPr>
            <a:t>B.1. Uygun durum örnekleme</a:t>
          </a:r>
          <a:endParaRPr lang="tr-TR" sz="1400" kern="1200" dirty="0">
            <a:solidFill>
              <a:srgbClr val="002060"/>
            </a:solidFill>
            <a:latin typeface="Times Neue Roman" panose="020B0604020202020204" charset="-94"/>
          </a:endParaRPr>
        </a:p>
      </dsp:txBody>
      <dsp:txXfrm>
        <a:off x="7681113" y="4309475"/>
        <a:ext cx="1469466" cy="676896"/>
      </dsp:txXfrm>
    </dsp:sp>
    <dsp:sp modelId="{7C06C0F8-510E-45B2-AA3F-56FF130CBAD5}">
      <dsp:nvSpPr>
        <dsp:cNvPr id="0" name=""/>
        <dsp:cNvSpPr/>
      </dsp:nvSpPr>
      <dsp:spPr>
        <a:xfrm>
          <a:off x="9297450"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CF435BA-7128-4DA0-990F-F3EA53FD0C88}">
      <dsp:nvSpPr>
        <dsp:cNvPr id="0" name=""/>
        <dsp:cNvSpPr/>
      </dsp:nvSpPr>
      <dsp:spPr>
        <a:xfrm>
          <a:off x="9423262"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B.2. Kota örnekleme</a:t>
          </a:r>
        </a:p>
      </dsp:txBody>
      <dsp:txXfrm>
        <a:off x="9444321" y="4309475"/>
        <a:ext cx="1090188" cy="676896"/>
      </dsp:txXfrm>
    </dsp:sp>
    <dsp:sp modelId="{354FB5AC-F611-431A-BBC2-5007171B990F}">
      <dsp:nvSpPr>
        <dsp:cNvPr id="0" name=""/>
        <dsp:cNvSpPr/>
      </dsp:nvSpPr>
      <dsp:spPr>
        <a:xfrm>
          <a:off x="10681381"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5457E8-95F4-4079-B743-069BF666B237}">
      <dsp:nvSpPr>
        <dsp:cNvPr id="0" name=""/>
        <dsp:cNvSpPr/>
      </dsp:nvSpPr>
      <dsp:spPr>
        <a:xfrm>
          <a:off x="10807193"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B.3. Amaçlı örnekleme</a:t>
          </a:r>
        </a:p>
      </dsp:txBody>
      <dsp:txXfrm>
        <a:off x="10828252" y="4309475"/>
        <a:ext cx="1090188" cy="676896"/>
      </dsp:txXfrm>
    </dsp:sp>
    <dsp:sp modelId="{EF2B1438-550B-4D9F-A6B1-73241F5E6550}">
      <dsp:nvSpPr>
        <dsp:cNvPr id="0" name=""/>
        <dsp:cNvSpPr/>
      </dsp:nvSpPr>
      <dsp:spPr>
        <a:xfrm>
          <a:off x="12065311" y="4168895"/>
          <a:ext cx="1217490"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487A4A3-482F-4D32-B3CC-8407E8B902AC}">
      <dsp:nvSpPr>
        <dsp:cNvPr id="0" name=""/>
        <dsp:cNvSpPr/>
      </dsp:nvSpPr>
      <dsp:spPr>
        <a:xfrm>
          <a:off x="12191123" y="4288416"/>
          <a:ext cx="1217490"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B.4. Boyutsal örnekleme</a:t>
          </a:r>
        </a:p>
      </dsp:txBody>
      <dsp:txXfrm>
        <a:off x="12212182" y="4309475"/>
        <a:ext cx="1175372" cy="676896"/>
      </dsp:txXfrm>
    </dsp:sp>
    <dsp:sp modelId="{2888A997-3EAC-4E7B-808A-31872D37A066}">
      <dsp:nvSpPr>
        <dsp:cNvPr id="0" name=""/>
        <dsp:cNvSpPr/>
      </dsp:nvSpPr>
      <dsp:spPr>
        <a:xfrm>
          <a:off x="13534425"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1DB862A-838F-40FA-9181-E0B6716B64BB}">
      <dsp:nvSpPr>
        <dsp:cNvPr id="0" name=""/>
        <dsp:cNvSpPr/>
      </dsp:nvSpPr>
      <dsp:spPr>
        <a:xfrm>
          <a:off x="13660237"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B.5. Gönüllü örnekleme</a:t>
          </a:r>
        </a:p>
      </dsp:txBody>
      <dsp:txXfrm>
        <a:off x="13681296" y="4309475"/>
        <a:ext cx="1090188" cy="676896"/>
      </dsp:txXfrm>
    </dsp:sp>
    <dsp:sp modelId="{8D9BA9C8-A2EB-4A81-84E1-BC47C19162D4}">
      <dsp:nvSpPr>
        <dsp:cNvPr id="0" name=""/>
        <dsp:cNvSpPr/>
      </dsp:nvSpPr>
      <dsp:spPr>
        <a:xfrm>
          <a:off x="14918355" y="4168895"/>
          <a:ext cx="1132306"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5E83DA2-3414-4BC6-BBA9-79980C7CA493}">
      <dsp:nvSpPr>
        <dsp:cNvPr id="0" name=""/>
        <dsp:cNvSpPr/>
      </dsp:nvSpPr>
      <dsp:spPr>
        <a:xfrm>
          <a:off x="15044167" y="4288416"/>
          <a:ext cx="1132306"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B.6. Kartopu örnekleme</a:t>
          </a:r>
        </a:p>
      </dsp:txBody>
      <dsp:txXfrm>
        <a:off x="15065226" y="4309475"/>
        <a:ext cx="1090188" cy="676896"/>
      </dsp:txXfrm>
    </dsp:sp>
    <dsp:sp modelId="{0F355C92-B9B6-4D6F-8E13-348C85C1112A}">
      <dsp:nvSpPr>
        <dsp:cNvPr id="0" name=""/>
        <dsp:cNvSpPr/>
      </dsp:nvSpPr>
      <dsp:spPr>
        <a:xfrm>
          <a:off x="16302286" y="4168895"/>
          <a:ext cx="1243068" cy="7190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098AE99-0310-4F69-8FF2-A22D8D34E3BD}">
      <dsp:nvSpPr>
        <dsp:cNvPr id="0" name=""/>
        <dsp:cNvSpPr/>
      </dsp:nvSpPr>
      <dsp:spPr>
        <a:xfrm>
          <a:off x="16428098" y="4288416"/>
          <a:ext cx="1243068" cy="7190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solidFill>
                <a:srgbClr val="002060"/>
              </a:solidFill>
              <a:latin typeface="Times Neue Roman" panose="020B0604020202020204" charset="-94"/>
            </a:rPr>
            <a:t>B.7. Kuramsal örnekleme</a:t>
          </a:r>
          <a:endParaRPr lang="tr-TR" sz="1200" kern="1200" dirty="0">
            <a:solidFill>
              <a:srgbClr val="002060"/>
            </a:solidFill>
            <a:latin typeface="Times Neue Roman" panose="020B0604020202020204" charset="-94"/>
          </a:endParaRPr>
        </a:p>
      </dsp:txBody>
      <dsp:txXfrm>
        <a:off x="16449157" y="4309475"/>
        <a:ext cx="1200950" cy="6768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B14EB-34A8-4F14-B5C7-B7539BA7FF24}">
      <dsp:nvSpPr>
        <dsp:cNvPr id="0" name=""/>
        <dsp:cNvSpPr/>
      </dsp:nvSpPr>
      <dsp:spPr>
        <a:xfrm>
          <a:off x="4058740" y="1697026"/>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351802" y="1739497"/>
        <a:ext cx="32459" cy="6498"/>
      </dsp:txXfrm>
    </dsp:sp>
    <dsp:sp modelId="{3AFD95E8-A29A-4DE0-BC8D-276D49EC9A5B}">
      <dsp:nvSpPr>
        <dsp:cNvPr id="0" name=""/>
        <dsp:cNvSpPr/>
      </dsp:nvSpPr>
      <dsp:spPr>
        <a:xfrm>
          <a:off x="11496" y="895985"/>
          <a:ext cx="4049043" cy="16935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1.AŞAMA: </a:t>
          </a:r>
          <a:r>
            <a:rPr lang="tr-TR" sz="2000" kern="1200" dirty="0">
              <a:solidFill>
                <a:srgbClr val="002060"/>
              </a:solidFill>
              <a:latin typeface="Times Neue Roman" panose="020B0604020202020204" charset="-94"/>
            </a:rPr>
            <a:t>Örnekleme ihtiyacınız olup olmadığını ya da tüm evrene ulaşmanızın mümkün olup olmadığına karar veriniz.</a:t>
          </a:r>
        </a:p>
      </dsp:txBody>
      <dsp:txXfrm>
        <a:off x="11496" y="895985"/>
        <a:ext cx="4049043" cy="1693522"/>
      </dsp:txXfrm>
    </dsp:sp>
    <dsp:sp modelId="{88669417-5136-4177-B079-A9D4628DC9EF}">
      <dsp:nvSpPr>
        <dsp:cNvPr id="0" name=""/>
        <dsp:cNvSpPr/>
      </dsp:nvSpPr>
      <dsp:spPr>
        <a:xfrm>
          <a:off x="7530462" y="1697026"/>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7823524" y="1739497"/>
        <a:ext cx="32459" cy="6498"/>
      </dsp:txXfrm>
    </dsp:sp>
    <dsp:sp modelId="{B2DA2353-E13C-4007-BA2E-2D866083ECE5}">
      <dsp:nvSpPr>
        <dsp:cNvPr id="0" name=""/>
        <dsp:cNvSpPr/>
      </dsp:nvSpPr>
      <dsp:spPr>
        <a:xfrm>
          <a:off x="4709724" y="895985"/>
          <a:ext cx="2822538" cy="16935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2.AŞAMA: </a:t>
          </a:r>
          <a:r>
            <a:rPr lang="tr-TR" sz="2000" kern="1200" dirty="0">
              <a:solidFill>
                <a:srgbClr val="002060"/>
              </a:solidFill>
              <a:latin typeface="Times Neue Roman" panose="020B0604020202020204" charset="-94"/>
            </a:rPr>
            <a:t>Evreni, evrenin özelliklerini ve evrenin büyüklüğünü belirleyiniz.</a:t>
          </a:r>
        </a:p>
      </dsp:txBody>
      <dsp:txXfrm>
        <a:off x="4709724" y="895985"/>
        <a:ext cx="2822538" cy="1693522"/>
      </dsp:txXfrm>
    </dsp:sp>
    <dsp:sp modelId="{CBD076EB-4D9D-454E-A9C8-E3797E770735}">
      <dsp:nvSpPr>
        <dsp:cNvPr id="0" name=""/>
        <dsp:cNvSpPr/>
      </dsp:nvSpPr>
      <dsp:spPr>
        <a:xfrm>
          <a:off x="11002184" y="1697026"/>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11295246" y="1739497"/>
        <a:ext cx="32459" cy="6498"/>
      </dsp:txXfrm>
    </dsp:sp>
    <dsp:sp modelId="{9B93D25A-30B8-4A36-A642-F7CC86B051B1}">
      <dsp:nvSpPr>
        <dsp:cNvPr id="0" name=""/>
        <dsp:cNvSpPr/>
      </dsp:nvSpPr>
      <dsp:spPr>
        <a:xfrm>
          <a:off x="8181446" y="895985"/>
          <a:ext cx="2822538" cy="16935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3.AŞAMA: </a:t>
          </a:r>
          <a:r>
            <a:rPr lang="tr-TR" sz="2000" kern="1200" dirty="0">
              <a:solidFill>
                <a:srgbClr val="002060"/>
              </a:solidFill>
              <a:latin typeface="Times Neue Roman" panose="020B0604020202020204" charset="-94"/>
            </a:rPr>
            <a:t>Araştırma için gerekli örnekleme stratejisine karar veriniz.</a:t>
          </a:r>
        </a:p>
      </dsp:txBody>
      <dsp:txXfrm>
        <a:off x="8181446" y="895985"/>
        <a:ext cx="2822538" cy="1693522"/>
      </dsp:txXfrm>
    </dsp:sp>
    <dsp:sp modelId="{BF1ADA20-6FF8-4496-8174-0249FCF5BFAA}">
      <dsp:nvSpPr>
        <dsp:cNvPr id="0" name=""/>
        <dsp:cNvSpPr/>
      </dsp:nvSpPr>
      <dsp:spPr>
        <a:xfrm>
          <a:off x="1910951" y="2587708"/>
          <a:ext cx="11879047" cy="643927"/>
        </a:xfrm>
        <a:custGeom>
          <a:avLst/>
          <a:gdLst/>
          <a:ahLst/>
          <a:cxnLst/>
          <a:rect l="0" t="0" r="0" b="0"/>
          <a:pathLst>
            <a:path>
              <a:moveTo>
                <a:pt x="11879047" y="0"/>
              </a:moveTo>
              <a:lnTo>
                <a:pt x="11879047" y="339063"/>
              </a:lnTo>
              <a:lnTo>
                <a:pt x="0" y="339063"/>
              </a:lnTo>
              <a:lnTo>
                <a:pt x="0" y="64392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7553020" y="2906422"/>
        <a:ext cx="594909" cy="6498"/>
      </dsp:txXfrm>
    </dsp:sp>
    <dsp:sp modelId="{31CBC7A1-952C-484E-81D5-15B91018ACE3}">
      <dsp:nvSpPr>
        <dsp:cNvPr id="0" name=""/>
        <dsp:cNvSpPr/>
      </dsp:nvSpPr>
      <dsp:spPr>
        <a:xfrm>
          <a:off x="11653168" y="895985"/>
          <a:ext cx="4273661" cy="169352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4.AŞAMA: </a:t>
          </a:r>
          <a:r>
            <a:rPr lang="tr-TR" sz="2000" kern="1200" dirty="0">
              <a:solidFill>
                <a:srgbClr val="002060"/>
              </a:solidFill>
              <a:latin typeface="Times Neue Roman" panose="020B0604020202020204" charset="-94"/>
            </a:rPr>
            <a:t>Örnekleme erişebileceğinizden emin olunuz eğer değilseniz 3.aşamaya dönerek örnekleme stratejinizi yeniden düzenleyiniz.</a:t>
          </a:r>
        </a:p>
      </dsp:txBody>
      <dsp:txXfrm>
        <a:off x="11653168" y="895985"/>
        <a:ext cx="4273661" cy="1693522"/>
      </dsp:txXfrm>
    </dsp:sp>
    <dsp:sp modelId="{49C95357-DB86-46CF-95FC-0183DA10BEEB}">
      <dsp:nvSpPr>
        <dsp:cNvPr id="0" name=""/>
        <dsp:cNvSpPr/>
      </dsp:nvSpPr>
      <dsp:spPr>
        <a:xfrm>
          <a:off x="3808607" y="4297707"/>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101669" y="4340178"/>
        <a:ext cx="32459" cy="6498"/>
      </dsp:txXfrm>
    </dsp:sp>
    <dsp:sp modelId="{F07D4B0E-1D4D-4D42-8CF0-87A87A76C84E}">
      <dsp:nvSpPr>
        <dsp:cNvPr id="0" name=""/>
        <dsp:cNvSpPr/>
      </dsp:nvSpPr>
      <dsp:spPr>
        <a:xfrm>
          <a:off x="11496" y="3264035"/>
          <a:ext cx="3798910" cy="215878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5.AŞAMA: </a:t>
          </a:r>
          <a:r>
            <a:rPr lang="tr-TR" sz="2000" kern="1200" dirty="0">
              <a:solidFill>
                <a:srgbClr val="002060"/>
              </a:solidFill>
              <a:latin typeface="Times Neue Roman" panose="020B0604020202020204" charset="-94"/>
            </a:rPr>
            <a:t>Olasılıklı örnekleme için gerekli güven düzeyi ile güven aralığını belirleyiniz. Olasılıklı olmayan örnekleme için ihtiyaç duyduğunuz bireyleri tanımlayınız.</a:t>
          </a:r>
        </a:p>
      </dsp:txBody>
      <dsp:txXfrm>
        <a:off x="11496" y="3264035"/>
        <a:ext cx="3798910" cy="2158784"/>
      </dsp:txXfrm>
    </dsp:sp>
    <dsp:sp modelId="{199EA9D4-8382-4BF0-9EFC-75EF4B0639D9}">
      <dsp:nvSpPr>
        <dsp:cNvPr id="0" name=""/>
        <dsp:cNvSpPr/>
      </dsp:nvSpPr>
      <dsp:spPr>
        <a:xfrm>
          <a:off x="9644910" y="4297707"/>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9937972" y="4340178"/>
        <a:ext cx="32459" cy="6498"/>
      </dsp:txXfrm>
    </dsp:sp>
    <dsp:sp modelId="{DA3749AB-BB8B-404A-951C-323416D70F41}">
      <dsp:nvSpPr>
        <dsp:cNvPr id="0" name=""/>
        <dsp:cNvSpPr/>
      </dsp:nvSpPr>
      <dsp:spPr>
        <a:xfrm>
          <a:off x="4459590" y="3264035"/>
          <a:ext cx="5187119" cy="215878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6.AŞAMA</a:t>
          </a:r>
          <a:r>
            <a:rPr lang="tr-TR" sz="2000" kern="1200" dirty="0">
              <a:solidFill>
                <a:srgbClr val="002060"/>
              </a:solidFill>
              <a:latin typeface="Times Neue Roman" panose="020B0604020202020204" charset="-94"/>
            </a:rPr>
            <a:t>: Yanıt vermeme, eksik veya geçersiz yanıt verme, örneklemede oluşabilecek kayıplar ve ölüm gibi durumlar göz önünde bulundurularak ulaşılması gereken örneklem büyüklüğünü, ihtiyaç duyulandan daha büyük bir sayı olarak belirleyiniz.</a:t>
          </a:r>
        </a:p>
      </dsp:txBody>
      <dsp:txXfrm>
        <a:off x="4459590" y="3264035"/>
        <a:ext cx="5187119" cy="2158784"/>
      </dsp:txXfrm>
    </dsp:sp>
    <dsp:sp modelId="{48C17C19-EECB-40A2-BFC2-C3CC1A164BF3}">
      <dsp:nvSpPr>
        <dsp:cNvPr id="0" name=""/>
        <dsp:cNvSpPr/>
      </dsp:nvSpPr>
      <dsp:spPr>
        <a:xfrm>
          <a:off x="12749420" y="4297707"/>
          <a:ext cx="618583" cy="91440"/>
        </a:xfrm>
        <a:custGeom>
          <a:avLst/>
          <a:gdLst/>
          <a:ahLst/>
          <a:cxnLst/>
          <a:rect l="0" t="0" r="0" b="0"/>
          <a:pathLst>
            <a:path>
              <a:moveTo>
                <a:pt x="0" y="45720"/>
              </a:moveTo>
              <a:lnTo>
                <a:pt x="61858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13042482" y="4340178"/>
        <a:ext cx="32459" cy="6498"/>
      </dsp:txXfrm>
    </dsp:sp>
    <dsp:sp modelId="{BB1A3E68-CC60-4E98-8D4E-EDFECA6A6451}">
      <dsp:nvSpPr>
        <dsp:cNvPr id="0" name=""/>
        <dsp:cNvSpPr/>
      </dsp:nvSpPr>
      <dsp:spPr>
        <a:xfrm>
          <a:off x="10295894" y="3264035"/>
          <a:ext cx="2455326" cy="215878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7.AŞAMA: </a:t>
          </a:r>
          <a:r>
            <a:rPr lang="tr-TR" sz="2000" kern="1200" dirty="0">
              <a:solidFill>
                <a:srgbClr val="002060"/>
              </a:solidFill>
              <a:latin typeface="Times Neue Roman" panose="020B0604020202020204" charset="-94"/>
            </a:rPr>
            <a:t>Örneklem ile nasıl iletişim ve bağlantı kurulacağını belirleyiniz.</a:t>
          </a:r>
        </a:p>
      </dsp:txBody>
      <dsp:txXfrm>
        <a:off x="10295894" y="3264035"/>
        <a:ext cx="2455326" cy="2158784"/>
      </dsp:txXfrm>
    </dsp:sp>
    <dsp:sp modelId="{99BC84AD-386E-4CBE-9902-F132BC90B819}">
      <dsp:nvSpPr>
        <dsp:cNvPr id="0" name=""/>
        <dsp:cNvSpPr/>
      </dsp:nvSpPr>
      <dsp:spPr>
        <a:xfrm>
          <a:off x="13400404" y="3238692"/>
          <a:ext cx="2818699" cy="220947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tr-TR" sz="2000" b="1" kern="1200" dirty="0">
              <a:solidFill>
                <a:srgbClr val="002060"/>
              </a:solidFill>
              <a:latin typeface="Times Neue Roman" panose="020B0604020202020204" charset="-94"/>
            </a:rPr>
            <a:t>8.AŞAMA: </a:t>
          </a:r>
          <a:r>
            <a:rPr lang="tr-TR" sz="2000" kern="1200" dirty="0">
              <a:solidFill>
                <a:srgbClr val="002060"/>
              </a:solidFill>
              <a:latin typeface="Times Neue Roman" panose="020B0604020202020204" charset="-94"/>
            </a:rPr>
            <a:t>Verileri topladıktan sonra bu veriler üzerinde düzenleme yapmaya hazırlıklı olunuz.</a:t>
          </a:r>
        </a:p>
      </dsp:txBody>
      <dsp:txXfrm>
        <a:off x="13400404" y="3238692"/>
        <a:ext cx="2818699" cy="2209471"/>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randomizer.org/" TargetMode="External"/><Relationship Id="rId7" Type="http://schemas.openxmlformats.org/officeDocument/2006/relationships/image" Target="../media/image8.png"/><Relationship Id="rId2" Type="http://schemas.openxmlformats.org/officeDocument/2006/relationships/hyperlink" Target="http://www.rondom.org/" TargetMode="External"/><Relationship Id="rId1" Type="http://schemas.openxmlformats.org/officeDocument/2006/relationships/slideLayout" Target="../slideLayouts/slideLayout7.xml"/><Relationship Id="rId4" Type="http://schemas.openxmlformats.org/officeDocument/2006/relationships/image" Target="../media/image4.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90600"/>
            <a:ext cx="16230600" cy="8142101"/>
          </a:xfrm>
          <a:prstGeom prst="rect">
            <a:avLst/>
          </a:prstGeom>
        </p:spPr>
        <p:txBody>
          <a:bodyPr lIns="0" tIns="0" rIns="0" bIns="0" rtlCol="0" anchor="t">
            <a:spAutoFit/>
          </a:bodyPr>
          <a:lstStyle/>
          <a:p>
            <a:pPr algn="ctr">
              <a:lnSpc>
                <a:spcPts val="3499"/>
              </a:lnSpc>
            </a:pPr>
            <a:r>
              <a:rPr lang="en-US" sz="2499" dirty="0">
                <a:solidFill>
                  <a:srgbClr val="262568"/>
                </a:solidFill>
                <a:latin typeface="Times Neue Roman"/>
              </a:rPr>
              <a:t>T.C.</a:t>
            </a:r>
          </a:p>
          <a:p>
            <a:pPr algn="ctr">
              <a:lnSpc>
                <a:spcPts val="3499"/>
              </a:lnSpc>
            </a:pPr>
            <a:r>
              <a:rPr lang="tr-TR" sz="2499" dirty="0">
                <a:solidFill>
                  <a:srgbClr val="262568"/>
                </a:solidFill>
                <a:latin typeface="Times Neue Roman"/>
              </a:rPr>
              <a:t>İSTANBUL</a:t>
            </a:r>
            <a:r>
              <a:rPr lang="en-US" sz="2499" dirty="0">
                <a:solidFill>
                  <a:srgbClr val="262568"/>
                </a:solidFill>
                <a:latin typeface="Times Neue Roman"/>
              </a:rPr>
              <a:t> ÜNİVERSİTESİ</a:t>
            </a:r>
            <a:r>
              <a:rPr lang="tr-TR" sz="2499" dirty="0">
                <a:solidFill>
                  <a:srgbClr val="262568"/>
                </a:solidFill>
                <a:latin typeface="Times Neue Roman"/>
              </a:rPr>
              <a:t>-CERRHPAŞA</a:t>
            </a:r>
          </a:p>
          <a:p>
            <a:pPr algn="ctr">
              <a:lnSpc>
                <a:spcPts val="3499"/>
              </a:lnSpc>
            </a:pPr>
            <a:r>
              <a:rPr lang="tr-TR" sz="2499" dirty="0">
                <a:solidFill>
                  <a:srgbClr val="262568"/>
                </a:solidFill>
                <a:latin typeface="Times Neue Roman"/>
              </a:rPr>
              <a:t>HASAN ÂLİ YÜCEL EĞİTİM FAKÜLTESİ</a:t>
            </a:r>
            <a:endParaRPr lang="en-US" sz="2499" dirty="0">
              <a:solidFill>
                <a:srgbClr val="262568"/>
              </a:solidFill>
              <a:latin typeface="Times Neue Roman"/>
            </a:endParaRPr>
          </a:p>
          <a:p>
            <a:pPr algn="ctr">
              <a:lnSpc>
                <a:spcPts val="3499"/>
              </a:lnSpc>
            </a:pPr>
            <a:r>
              <a:rPr lang="en-US" sz="2499" dirty="0">
                <a:solidFill>
                  <a:srgbClr val="262568"/>
                </a:solidFill>
                <a:latin typeface="Times Neue Roman"/>
              </a:rPr>
              <a:t>TEMEL EĞİTİM BÖLÜMÜ </a:t>
            </a:r>
            <a:r>
              <a:rPr lang="tr-TR" sz="2499" dirty="0">
                <a:solidFill>
                  <a:srgbClr val="262568"/>
                </a:solidFill>
                <a:latin typeface="Times Neue Roman"/>
              </a:rPr>
              <a:t> </a:t>
            </a:r>
            <a:r>
              <a:rPr lang="en-US" sz="2499" dirty="0">
                <a:solidFill>
                  <a:srgbClr val="262568"/>
                </a:solidFill>
                <a:latin typeface="Times Neue Roman"/>
              </a:rPr>
              <a:t>SINIF EĞİTİMİ</a:t>
            </a:r>
            <a:r>
              <a:rPr lang="tr-TR" sz="2499" dirty="0">
                <a:solidFill>
                  <a:srgbClr val="262568"/>
                </a:solidFill>
                <a:latin typeface="Times Neue Roman"/>
              </a:rPr>
              <a:t> ANA BİLİM DALI</a:t>
            </a:r>
            <a:endParaRPr lang="en-US" sz="2499" dirty="0">
              <a:solidFill>
                <a:srgbClr val="262568"/>
              </a:solidFill>
              <a:latin typeface="Times Neue Roman"/>
            </a:endParaRPr>
          </a:p>
          <a:p>
            <a:pPr algn="ctr">
              <a:lnSpc>
                <a:spcPts val="3499"/>
              </a:lnSpc>
            </a:pPr>
            <a:endParaRPr lang="tr-TR" sz="2499" dirty="0">
              <a:solidFill>
                <a:srgbClr val="262568"/>
              </a:solidFill>
              <a:latin typeface="Times Neue Roman"/>
            </a:endParaRPr>
          </a:p>
          <a:p>
            <a:pPr algn="ctr">
              <a:lnSpc>
                <a:spcPts val="3499"/>
              </a:lnSpc>
            </a:pPr>
            <a:endParaRPr lang="tr-TR" sz="2499" dirty="0">
              <a:solidFill>
                <a:srgbClr val="262568"/>
              </a:solidFill>
              <a:latin typeface="Times Neue Roman"/>
            </a:endParaRPr>
          </a:p>
          <a:p>
            <a:pPr algn="ctr">
              <a:lnSpc>
                <a:spcPts val="3499"/>
              </a:lnSpc>
            </a:pPr>
            <a:endParaRPr lang="tr-TR" sz="2499" dirty="0">
              <a:solidFill>
                <a:srgbClr val="262568"/>
              </a:solidFill>
              <a:latin typeface="Times Neue Roman"/>
            </a:endParaRPr>
          </a:p>
          <a:p>
            <a:pPr algn="ctr">
              <a:lnSpc>
                <a:spcPts val="3499"/>
              </a:lnSpc>
            </a:pPr>
            <a:endParaRPr lang="tr-TR" sz="2499" dirty="0">
              <a:solidFill>
                <a:srgbClr val="262568"/>
              </a:solidFill>
              <a:latin typeface="Times Neue Roman"/>
            </a:endParaRPr>
          </a:p>
          <a:p>
            <a:pPr algn="ctr">
              <a:lnSpc>
                <a:spcPts val="3499"/>
              </a:lnSpc>
            </a:pPr>
            <a:endParaRPr lang="en-US" sz="2499" dirty="0">
              <a:solidFill>
                <a:srgbClr val="262568"/>
              </a:solidFill>
              <a:latin typeface="Times Neue Roman"/>
            </a:endParaRPr>
          </a:p>
          <a:p>
            <a:pPr algn="ctr">
              <a:lnSpc>
                <a:spcPts val="3499"/>
              </a:lnSpc>
            </a:pPr>
            <a:r>
              <a:rPr lang="en-US" sz="2499" dirty="0">
                <a:solidFill>
                  <a:srgbClr val="262568"/>
                </a:solidFill>
                <a:latin typeface="Times Neue Roman"/>
              </a:rPr>
              <a:t>202</a:t>
            </a:r>
            <a:r>
              <a:rPr lang="tr-TR" sz="2499" dirty="0">
                <a:solidFill>
                  <a:srgbClr val="262568"/>
                </a:solidFill>
                <a:latin typeface="Times Neue Roman"/>
              </a:rPr>
              <a:t>3</a:t>
            </a:r>
            <a:r>
              <a:rPr lang="en-US" sz="2499" dirty="0">
                <a:solidFill>
                  <a:srgbClr val="262568"/>
                </a:solidFill>
                <a:latin typeface="Times Neue Roman"/>
              </a:rPr>
              <a:t>-202</a:t>
            </a:r>
            <a:r>
              <a:rPr lang="tr-TR" sz="2499" dirty="0">
                <a:solidFill>
                  <a:srgbClr val="262568"/>
                </a:solidFill>
                <a:latin typeface="Times Neue Roman"/>
              </a:rPr>
              <a:t>4</a:t>
            </a:r>
            <a:r>
              <a:rPr lang="en-US" sz="2499" dirty="0">
                <a:solidFill>
                  <a:srgbClr val="262568"/>
                </a:solidFill>
                <a:latin typeface="Times Neue Roman"/>
              </a:rPr>
              <a:t> </a:t>
            </a:r>
            <a:r>
              <a:rPr lang="tr-TR" sz="2499" dirty="0">
                <a:solidFill>
                  <a:srgbClr val="262568"/>
                </a:solidFill>
                <a:latin typeface="Times Neue Roman"/>
              </a:rPr>
              <a:t>BAHAR</a:t>
            </a:r>
            <a:r>
              <a:rPr lang="en-US" sz="2499" dirty="0">
                <a:solidFill>
                  <a:srgbClr val="262568"/>
                </a:solidFill>
                <a:latin typeface="Times Neue Roman"/>
              </a:rPr>
              <a:t> DÖNEMİ</a:t>
            </a:r>
            <a:r>
              <a:rPr lang="tr-TR" sz="2499" dirty="0">
                <a:solidFill>
                  <a:srgbClr val="262568"/>
                </a:solidFill>
                <a:latin typeface="Times Neue Roman"/>
              </a:rPr>
              <a:t> EĞİTİMDE ARAŞTIRMA YÖNTEMLERİ</a:t>
            </a:r>
          </a:p>
          <a:p>
            <a:pPr algn="ctr">
              <a:lnSpc>
                <a:spcPts val="3499"/>
              </a:lnSpc>
            </a:pPr>
            <a:r>
              <a:rPr lang="tr-TR" sz="2999" dirty="0">
                <a:solidFill>
                  <a:srgbClr val="262568"/>
                </a:solidFill>
                <a:latin typeface="Times Neue Roman Bold"/>
              </a:rPr>
              <a:t>ÖRNEKLEME</a:t>
            </a:r>
          </a:p>
          <a:p>
            <a:pPr algn="ctr">
              <a:lnSpc>
                <a:spcPts val="4199"/>
              </a:lnSpc>
            </a:pPr>
            <a:endParaRPr lang="tr-TR" sz="2999" dirty="0">
              <a:solidFill>
                <a:srgbClr val="262568"/>
              </a:solidFill>
              <a:latin typeface="Times Neue Roman Bold"/>
            </a:endParaRPr>
          </a:p>
          <a:p>
            <a:pPr algn="ctr">
              <a:lnSpc>
                <a:spcPts val="4199"/>
              </a:lnSpc>
            </a:pPr>
            <a:endParaRPr lang="tr-TR" sz="2999" dirty="0">
              <a:solidFill>
                <a:srgbClr val="262568"/>
              </a:solidFill>
              <a:latin typeface="Times Neue Roman Bold"/>
            </a:endParaRPr>
          </a:p>
          <a:p>
            <a:pPr algn="ctr">
              <a:lnSpc>
                <a:spcPts val="4199"/>
              </a:lnSpc>
            </a:pPr>
            <a:endParaRPr lang="tr-TR" sz="2999" dirty="0">
              <a:solidFill>
                <a:srgbClr val="262568"/>
              </a:solidFill>
              <a:latin typeface="Times Neue Roman Bold"/>
            </a:endParaRPr>
          </a:p>
          <a:p>
            <a:pPr algn="ctr">
              <a:lnSpc>
                <a:spcPts val="4199"/>
              </a:lnSpc>
            </a:pPr>
            <a:endParaRPr lang="en-US" sz="2999" dirty="0">
              <a:solidFill>
                <a:srgbClr val="262568"/>
              </a:solidFill>
              <a:latin typeface="Times Neue Roman Bold"/>
            </a:endParaRPr>
          </a:p>
          <a:p>
            <a:pPr algn="ctr">
              <a:lnSpc>
                <a:spcPts val="4199"/>
              </a:lnSpc>
            </a:pPr>
            <a:r>
              <a:rPr lang="en-US" sz="2999" dirty="0" err="1">
                <a:solidFill>
                  <a:srgbClr val="262568"/>
                </a:solidFill>
                <a:latin typeface="Times Neue Roman"/>
              </a:rPr>
              <a:t>Öğretim</a:t>
            </a:r>
            <a:r>
              <a:rPr lang="en-US" sz="2999" dirty="0">
                <a:solidFill>
                  <a:srgbClr val="262568"/>
                </a:solidFill>
                <a:latin typeface="Times Neue Roman"/>
              </a:rPr>
              <a:t> </a:t>
            </a:r>
            <a:r>
              <a:rPr lang="tr-TR" sz="2999" dirty="0">
                <a:solidFill>
                  <a:srgbClr val="262568"/>
                </a:solidFill>
                <a:latin typeface="Times Neue Roman"/>
              </a:rPr>
              <a:t>Elemanı</a:t>
            </a:r>
            <a:r>
              <a:rPr lang="en-US" sz="2999" dirty="0">
                <a:solidFill>
                  <a:srgbClr val="262568"/>
                </a:solidFill>
                <a:latin typeface="Times Neue Roman"/>
              </a:rPr>
              <a:t>: </a:t>
            </a:r>
            <a:r>
              <a:rPr lang="tr-TR" sz="2999" dirty="0">
                <a:solidFill>
                  <a:srgbClr val="262568"/>
                </a:solidFill>
                <a:latin typeface="Times Neue Roman Bold"/>
              </a:rPr>
              <a:t>ARŞ. GÖR. MELTEM ATASOY</a:t>
            </a:r>
          </a:p>
          <a:p>
            <a:pPr algn="ctr">
              <a:lnSpc>
                <a:spcPts val="4199"/>
              </a:lnSpc>
            </a:pPr>
            <a:endParaRPr lang="tr-TR" sz="2999" dirty="0">
              <a:solidFill>
                <a:srgbClr val="262568"/>
              </a:solidFill>
              <a:latin typeface="Times Neue Roman Bold"/>
            </a:endParaRPr>
          </a:p>
        </p:txBody>
      </p:sp>
      <p:sp>
        <p:nvSpPr>
          <p:cNvPr id="5" name="AutoShape 5"/>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6" name="AutoShape 6"/>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7" name="TextBox 7"/>
          <p:cNvSpPr txBox="1"/>
          <p:nvPr/>
        </p:nvSpPr>
        <p:spPr>
          <a:xfrm>
            <a:off x="15510300" y="8855730"/>
            <a:ext cx="1749000" cy="501035"/>
          </a:xfrm>
          <a:prstGeom prst="rect">
            <a:avLst/>
          </a:prstGeom>
        </p:spPr>
        <p:txBody>
          <a:bodyPr lIns="0" tIns="0" rIns="0" bIns="0" rtlCol="0" anchor="t">
            <a:spAutoFit/>
          </a:bodyPr>
          <a:lstStyle/>
          <a:p>
            <a:pPr algn="ctr">
              <a:lnSpc>
                <a:spcPts val="4200"/>
              </a:lnSpc>
            </a:pPr>
            <a:r>
              <a:rPr lang="tr-TR" sz="3000" dirty="0">
                <a:solidFill>
                  <a:srgbClr val="262568"/>
                </a:solidFill>
                <a:latin typeface="Times Neue Roman"/>
              </a:rPr>
              <a:t>01</a:t>
            </a:r>
            <a:r>
              <a:rPr lang="en-US" sz="3000" dirty="0">
                <a:solidFill>
                  <a:srgbClr val="262568"/>
                </a:solidFill>
                <a:latin typeface="Times Neue Roman"/>
              </a:rPr>
              <a:t>.1</a:t>
            </a:r>
            <a:r>
              <a:rPr lang="tr-TR" sz="3000" dirty="0">
                <a:solidFill>
                  <a:srgbClr val="262568"/>
                </a:solidFill>
                <a:latin typeface="Times Neue Roman"/>
              </a:rPr>
              <a:t>2</a:t>
            </a:r>
            <a:r>
              <a:rPr lang="en-US" sz="3000" dirty="0">
                <a:solidFill>
                  <a:srgbClr val="262568"/>
                </a:solidFill>
                <a:latin typeface="Times Neue Roman"/>
              </a:rPr>
              <a:t>.2022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9" end="9"/>
                                            </p:txEl>
                                          </p:spTgt>
                                        </p:tgtEl>
                                      </p:cBhvr>
                                    </p:animEffect>
                                    <p:animScale>
                                      <p:cBhvr>
                                        <p:cTn id="7" dur="250" autoRev="1" fill="hold"/>
                                        <p:tgtEl>
                                          <p:spTgt spid="2">
                                            <p:txEl>
                                              <p:pRg st="9" end="9"/>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10" end="10"/>
                                            </p:txEl>
                                          </p:spTgt>
                                        </p:tgtEl>
                                      </p:cBhvr>
                                    </p:animEffect>
                                    <p:animScale>
                                      <p:cBhvr>
                                        <p:cTn id="10" dur="250" autoRev="1" fill="hold"/>
                                        <p:tgtEl>
                                          <p:spTgt spid="2">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ÖRNEKLEMELER</a:t>
            </a:r>
            <a:r>
              <a:rPr lang="tr-TR" sz="3000" dirty="0">
                <a:solidFill>
                  <a:srgbClr val="262568"/>
                </a:solidFill>
                <a:latin typeface="Times Neue Roman Bold"/>
              </a:rPr>
              <a:t> (3)</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998212" y="1438779"/>
            <a:ext cx="16230600" cy="3732689"/>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4. Küme örnekleme</a:t>
            </a:r>
          </a:p>
          <a:p>
            <a:pPr algn="just">
              <a:lnSpc>
                <a:spcPts val="4200"/>
              </a:lnSpc>
            </a:pPr>
            <a:r>
              <a:rPr lang="tr-TR" sz="3000" dirty="0">
                <a:solidFill>
                  <a:srgbClr val="262568"/>
                </a:solidFill>
                <a:latin typeface="Times Neue Roman" panose="020B0604020202020204" charset="-94"/>
              </a:rPr>
              <a:t>Evren oldukça büyük ve dağınık olduğunda, basit tesadüfi örneklem oluşturmak kontrol</a:t>
            </a:r>
          </a:p>
          <a:p>
            <a:pPr algn="just">
              <a:lnSpc>
                <a:spcPts val="4200"/>
              </a:lnSpc>
            </a:pPr>
            <a:r>
              <a:rPr lang="tr-TR" sz="3000" dirty="0">
                <a:solidFill>
                  <a:srgbClr val="262568"/>
                </a:solidFill>
                <a:latin typeface="Times Neue Roman" panose="020B0604020202020204" charset="-94"/>
              </a:rPr>
              <a:t> problemleri yaratır. Varsayalım ki oldukça geniş bir topluluktaki bireylerin ya da bir şehirdeki öğrencilerin uyku saatlerini belirlemek istiyoruz. Öğrencilerin tesadüfi şekilde seçilmesi anlamlı olmayacağı gibi hepsine ulaşıp veri toplamak da çok zordur. Bu gibi durumlarda küme örneklemeden faydalanılır. Küme örneklemesi, tek birimli öğeler yerine kümelerin rastgele seçildiği bir örnekleme </a:t>
            </a:r>
          </a:p>
          <a:p>
            <a:pPr algn="just">
              <a:lnSpc>
                <a:spcPts val="4200"/>
              </a:lnSpc>
            </a:pPr>
            <a:r>
              <a:rPr lang="tr-TR" sz="3000" dirty="0">
                <a:solidFill>
                  <a:srgbClr val="262568"/>
                </a:solidFill>
                <a:latin typeface="Times Neue Roman" panose="020B0604020202020204" charset="-94"/>
              </a:rPr>
              <a:t>biçimidir.</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en-US"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12" name="TextBox 9">
            <a:extLst>
              <a:ext uri="{FF2B5EF4-FFF2-40B4-BE49-F238E27FC236}">
                <a16:creationId xmlns:a16="http://schemas.microsoft.com/office/drawing/2014/main" id="{CDB31E1F-6D19-65EF-7F0A-144E3C0B5785}"/>
              </a:ext>
            </a:extLst>
          </p:cNvPr>
          <p:cNvSpPr txBox="1">
            <a:spLocks/>
          </p:cNvSpPr>
          <p:nvPr/>
        </p:nvSpPr>
        <p:spPr>
          <a:xfrm>
            <a:off x="1043948" y="4516149"/>
            <a:ext cx="16230600" cy="26554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	4.1. Tek aşamalı küme örnekleme</a:t>
            </a:r>
          </a:p>
          <a:p>
            <a:pPr algn="just">
              <a:lnSpc>
                <a:spcPts val="4200"/>
              </a:lnSpc>
            </a:pPr>
            <a:r>
              <a:rPr lang="tr-TR" sz="3000" dirty="0">
                <a:solidFill>
                  <a:srgbClr val="262568"/>
                </a:solidFill>
                <a:latin typeface="Times Neue Roman" panose="020B0604020202020204" charset="-94"/>
              </a:rPr>
              <a:t>Tek aşamalı küme örneklemede, popülasyondaki tüm kümelerin daha büyük kümesinden rastgele bir </a:t>
            </a:r>
            <a:r>
              <a:rPr lang="tr-TR" sz="3000" dirty="0">
                <a:solidFill>
                  <a:srgbClr val="262568"/>
                </a:solidFill>
                <a:highlight>
                  <a:srgbClr val="FFFF00"/>
                </a:highlight>
                <a:latin typeface="Times Neue Roman" panose="020B0604020202020204" charset="-94"/>
              </a:rPr>
              <a:t>küme kümesi</a:t>
            </a:r>
            <a:r>
              <a:rPr lang="tr-TR" sz="3000" dirty="0">
                <a:solidFill>
                  <a:srgbClr val="262568"/>
                </a:solidFill>
                <a:latin typeface="Times Neue Roman" panose="020B0604020202020204" charset="-94"/>
              </a:rPr>
              <a:t> seçilir. Örneğin, bir şehirdeki tüm okullardan rastgele 10 okul örneği alabilirsiniz. Kümeler seçildikten sonra, seçilen kümelerdeki tüm öğeler örneğe dahil edilir. Örnekleme bu nedenle sadece bir aşamada gerçekleştirilir.</a:t>
            </a:r>
          </a:p>
        </p:txBody>
      </p:sp>
      <p:sp>
        <p:nvSpPr>
          <p:cNvPr id="7" name="TextBox 9">
            <a:extLst>
              <a:ext uri="{FF2B5EF4-FFF2-40B4-BE49-F238E27FC236}">
                <a16:creationId xmlns:a16="http://schemas.microsoft.com/office/drawing/2014/main" id="{691F4888-9C62-35DC-70D9-A42C511455EA}"/>
              </a:ext>
            </a:extLst>
          </p:cNvPr>
          <p:cNvSpPr txBox="1">
            <a:spLocks/>
          </p:cNvSpPr>
          <p:nvPr/>
        </p:nvSpPr>
        <p:spPr>
          <a:xfrm>
            <a:off x="1007440" y="4497487"/>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	4.2. Çok aşamalı küme örnekleme</a:t>
            </a:r>
          </a:p>
          <a:p>
            <a:pPr>
              <a:lnSpc>
                <a:spcPts val="4200"/>
              </a:lnSpc>
            </a:pPr>
            <a:r>
              <a:rPr lang="tr-TR" sz="3000" dirty="0">
                <a:solidFill>
                  <a:srgbClr val="262568"/>
                </a:solidFill>
                <a:latin typeface="Times Neue Roman" panose="020B0604020202020204" charset="-94"/>
              </a:rPr>
              <a:t>Rastgele bir küme kümesi seçilir ve ardından birinci aşamada seçilen kümelerin her birinden rastgele bir öğe örneği alınır. Her kümeden de rastgele öğrenci alınır (İki aşamalı küme örnekleme). Veya farklı amaçlar doğrultusunda kümelerin içi kümelenir ve rastgele seçim yapılabilir. </a:t>
            </a:r>
          </a:p>
        </p:txBody>
      </p:sp>
      <p:sp>
        <p:nvSpPr>
          <p:cNvPr id="8" name="TextBox 12">
            <a:extLst>
              <a:ext uri="{FF2B5EF4-FFF2-40B4-BE49-F238E27FC236}">
                <a16:creationId xmlns:a16="http://schemas.microsoft.com/office/drawing/2014/main" id="{0ED08A22-C71C-0031-433E-2771C84F7FE6}"/>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lang="tr-TR" dirty="0"/>
          </a:p>
          <a:p>
            <a:pPr>
              <a:lnSpc>
                <a:spcPts val="2800"/>
              </a:lnSpc>
            </a:pPr>
            <a:endParaRPr lang="tr-TR" dirty="0"/>
          </a:p>
          <a:p>
            <a:pPr>
              <a:lnSpc>
                <a:spcPts val="2800"/>
              </a:lnSpc>
            </a:pPr>
            <a:r>
              <a:rPr lang="tr-TR" sz="2000" dirty="0">
                <a:solidFill>
                  <a:srgbClr val="262568"/>
                </a:solidFill>
                <a:latin typeface="Times Neue Roman"/>
              </a:rPr>
              <a:t>10</a:t>
            </a:r>
            <a:endParaRPr lang="en-US" sz="2000" dirty="0">
              <a:solidFill>
                <a:srgbClr val="262568"/>
              </a:solidFill>
              <a:latin typeface="Times Neue Roman"/>
            </a:endParaRPr>
          </a:p>
        </p:txBody>
      </p:sp>
      <p:sp>
        <p:nvSpPr>
          <p:cNvPr id="10" name="TextBox 9">
            <a:extLst>
              <a:ext uri="{FF2B5EF4-FFF2-40B4-BE49-F238E27FC236}">
                <a16:creationId xmlns:a16="http://schemas.microsoft.com/office/drawing/2014/main" id="{98BA0EFA-BB4E-0173-88C3-6CB07E57E6B9}"/>
              </a:ext>
            </a:extLst>
          </p:cNvPr>
          <p:cNvSpPr txBox="1">
            <a:spLocks/>
          </p:cNvSpPr>
          <p:nvPr/>
        </p:nvSpPr>
        <p:spPr>
          <a:xfrm>
            <a:off x="986180" y="1435358"/>
            <a:ext cx="16230600" cy="3194080"/>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4. Küme örnekleme</a:t>
            </a:r>
          </a:p>
          <a:p>
            <a:pPr>
              <a:lnSpc>
                <a:spcPts val="4200"/>
              </a:lnSpc>
            </a:pPr>
            <a:r>
              <a:rPr lang="tr-TR" sz="3000" dirty="0">
                <a:solidFill>
                  <a:srgbClr val="262568"/>
                </a:solidFill>
                <a:latin typeface="Times Neue Roman" panose="020B0604020202020204" charset="-94"/>
              </a:rPr>
              <a:t>Küme örneklemesi, tek birimli öğeler </a:t>
            </a:r>
            <a:r>
              <a:rPr lang="tr-TR" sz="3000" dirty="0">
                <a:solidFill>
                  <a:srgbClr val="262568"/>
                </a:solidFill>
                <a:highlight>
                  <a:srgbClr val="FFFF00"/>
                </a:highlight>
                <a:latin typeface="Times Neue Roman" panose="020B0604020202020204" charset="-94"/>
              </a:rPr>
              <a:t>(okullar, kiliseler, sınıflar, üniversiteler, haneler</a:t>
            </a:r>
          </a:p>
          <a:p>
            <a:pPr>
              <a:lnSpc>
                <a:spcPts val="4200"/>
              </a:lnSpc>
            </a:pPr>
            <a:r>
              <a:rPr lang="tr-TR" sz="3000" dirty="0">
                <a:solidFill>
                  <a:srgbClr val="262568"/>
                </a:solidFill>
                <a:highlight>
                  <a:srgbClr val="FFFF00"/>
                </a:highlight>
                <a:latin typeface="Times Neue Roman" panose="020B0604020202020204" charset="-94"/>
              </a:rPr>
              <a:t>ve şehir blokları gibi birden çok unsuru içeren toplu bir birim türü)</a:t>
            </a:r>
            <a:r>
              <a:rPr lang="tr-TR" sz="3000" dirty="0">
                <a:solidFill>
                  <a:srgbClr val="262568"/>
                </a:solidFill>
                <a:latin typeface="Times Neue Roman" panose="020B0604020202020204" charset="-94"/>
              </a:rPr>
              <a:t> yerine kümelerin </a:t>
            </a:r>
            <a:r>
              <a:rPr lang="tr-TR" sz="3000" dirty="0">
                <a:solidFill>
                  <a:srgbClr val="262568"/>
                </a:solidFill>
                <a:highlight>
                  <a:srgbClr val="FFFF00"/>
                </a:highlight>
                <a:latin typeface="Times Neue Roman" panose="020B0604020202020204" charset="-94"/>
              </a:rPr>
              <a:t>(bireysel öğrenciler, öğretmenler, danışmanlar ve yöneticiler gibi)</a:t>
            </a:r>
            <a:r>
              <a:rPr lang="tr-TR" sz="3000" dirty="0">
                <a:solidFill>
                  <a:srgbClr val="262568"/>
                </a:solidFill>
                <a:latin typeface="Times Neue Roman" panose="020B0604020202020204" charset="-94"/>
              </a:rPr>
              <a:t> rastgele seçildiği bir örnekleme biçimidir. Az önceki örnekte de araştırmacı belirli sayıdaki okul seçebilir ve seçilen okullardaki öğrencileri test edebilir. Örneğin konum açısından yakın kümelenmiş okullardan bir okul örnekleme alınır.</a:t>
            </a:r>
          </a:p>
        </p:txBody>
      </p:sp>
      <p:sp>
        <p:nvSpPr>
          <p:cNvPr id="15" name="TextBox 9">
            <a:extLst>
              <a:ext uri="{FF2B5EF4-FFF2-40B4-BE49-F238E27FC236}">
                <a16:creationId xmlns:a16="http://schemas.microsoft.com/office/drawing/2014/main" id="{EE8932F9-5F22-2679-DAEF-B94D37D54C85}"/>
              </a:ext>
            </a:extLst>
          </p:cNvPr>
          <p:cNvSpPr txBox="1">
            <a:spLocks/>
          </p:cNvSpPr>
          <p:nvPr/>
        </p:nvSpPr>
        <p:spPr>
          <a:xfrm>
            <a:off x="940444" y="1435358"/>
            <a:ext cx="16230600" cy="26554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	4.1. Tek aşamalı küme örnekleme</a:t>
            </a:r>
          </a:p>
          <a:p>
            <a:pPr algn="just">
              <a:lnSpc>
                <a:spcPts val="4200"/>
              </a:lnSpc>
            </a:pPr>
            <a:r>
              <a:rPr lang="tr-TR" sz="3000" dirty="0">
                <a:solidFill>
                  <a:srgbClr val="262568"/>
                </a:solidFill>
                <a:latin typeface="Times Neue Roman" panose="020B0604020202020204" charset="-94"/>
              </a:rPr>
              <a:t>Tek aşamalı küme örneklemede, popülasyondaki tüm kümelerin daha büyük küme</a:t>
            </a:r>
          </a:p>
          <a:p>
            <a:pPr algn="just">
              <a:lnSpc>
                <a:spcPts val="4200"/>
              </a:lnSpc>
            </a:pPr>
            <a:r>
              <a:rPr lang="tr-TR" sz="3000" dirty="0">
                <a:solidFill>
                  <a:srgbClr val="262568"/>
                </a:solidFill>
                <a:latin typeface="Times Neue Roman" panose="020B0604020202020204" charset="-94"/>
              </a:rPr>
              <a:t>sinden rastgele bir </a:t>
            </a:r>
            <a:r>
              <a:rPr lang="tr-TR" sz="3000" dirty="0">
                <a:solidFill>
                  <a:srgbClr val="262568"/>
                </a:solidFill>
                <a:highlight>
                  <a:srgbClr val="FFFF00"/>
                </a:highlight>
                <a:latin typeface="Times Neue Roman" panose="020B0604020202020204" charset="-94"/>
              </a:rPr>
              <a:t>küme kümesi</a:t>
            </a:r>
            <a:r>
              <a:rPr lang="tr-TR" sz="3000" dirty="0">
                <a:solidFill>
                  <a:srgbClr val="262568"/>
                </a:solidFill>
                <a:latin typeface="Times Neue Roman" panose="020B0604020202020204" charset="-94"/>
              </a:rPr>
              <a:t> seçilir. Örneğin, bir şehirdeki tüm okullardan rastgele 10 okul örneği alabilirsiniz. Kümeler seçildikten sonra, seçilen kümelerdeki tüm öğeler örneğe dahil edilir. Örnekleme bu nedenle sadece bir aşamada gerçekleştirilir.</a:t>
            </a:r>
          </a:p>
        </p:txBody>
      </p:sp>
      <p:graphicFrame>
        <p:nvGraphicFramePr>
          <p:cNvPr id="11" name="Tablo 16">
            <a:extLst>
              <a:ext uri="{FF2B5EF4-FFF2-40B4-BE49-F238E27FC236}">
                <a16:creationId xmlns:a16="http://schemas.microsoft.com/office/drawing/2014/main" id="{CCC6BA2B-DE3E-76EF-4CF3-0B1E70AB77F3}"/>
              </a:ext>
            </a:extLst>
          </p:cNvPr>
          <p:cNvGraphicFramePr>
            <a:graphicFrameLocks noGrp="1"/>
          </p:cNvGraphicFramePr>
          <p:nvPr>
            <p:extLst>
              <p:ext uri="{D42A27DB-BD31-4B8C-83A1-F6EECF244321}">
                <p14:modId xmlns:p14="http://schemas.microsoft.com/office/powerpoint/2010/main" val="3869652202"/>
              </p:ext>
            </p:extLst>
          </p:nvPr>
        </p:nvGraphicFramePr>
        <p:xfrm>
          <a:off x="761999" y="2478723"/>
          <a:ext cx="16764000" cy="5943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A.4.1. TEK AŞAMALI KÜME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Özbek, R., Kahyaoğlu, M., &amp; Özgen, N. (2007). Öğretmen adaylarının öğretmenlik mesleğine yönelik görüşleri.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Sosyal Bilimler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9(2), s.221-232.</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araştırmanın amacı, Eğitim Fakültesi öğrencilerinin, Öğretmenlik mesleğine olan görüşlerinin incelenmesidir. Öğretmen adaylarının görüşleri kişisel, ekonomik ve sosyal özellikler bakımından incelenmiştir. Araştırma iki bölümden oluşturulmuştur. Birinci bölümde, öğretmen adaylarının okudukları bölüm, sınıf, cinsiyet, ailelerinin gelir düzeyi ve babalarının eğitim düzeyleri incelenmiştir. Sonraki bölümde ise öğretmen adaylarının bireysel özelliklerine bağlı olarak öğretmenlik mesleğine olan görüşleri bireysel özelliklerle karşılaştırmalı olarak test edilmiştir. Aday öğretmenlerin görüşlerini almak için betimleme-tarama yöntemi kullanılmıştır. Veri toplama aracı olarak anket uygulanmıştır. Sonuçlar, bilgisayar ortamında SPSS programında istatistiksel çözümleri yapılarak değerlendirilmiştir. Araştırmaya, Siirt Eğitim Fakültesinde okumakta olan Sınıf Öğretmenliği, Matematik Öğretmenliği, Sosyal Bilgiler Öğretmenliği ile Fen Bilgisi Öğretmenliği bölümü öğrencileri katılmışlardır. Araştırmaya birinci sınıflardan 228 ve dördüncü sınıflardan 242 öğrenci katılmıştır.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dirty="0">
                          <a:solidFill>
                            <a:srgbClr val="002060"/>
                          </a:solidFill>
                          <a:latin typeface="Times Neue Roman" panose="020B0604020202020204" charset="-94"/>
                        </a:rPr>
                        <a:t>Genel tarama modeli</a:t>
                      </a:r>
                    </a:p>
                    <a:p>
                      <a:pPr algn="just"/>
                      <a:endParaRPr lang="tr-TR" sz="20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2004-2005 Öğretim yılında Dicle Üniversitesi, Siirt Eğitim Fakültesi’nde öğrenim gören öğrenciler araştırmanın evrenini oluşturmaktadır. Evreni temsil edecek öğretmen adaylarının seçimi “küme örnekleme” yöntemi ile yapılmıştır. Küme örnekleme yöntemi kapsamında İlköğretim Bölümü kapsamında, Sınıf Öğretmenliği, Matematik Öğretmenliği, Sosyal Bilgiler Öğretmenliği ve Fen Bilgisi Öğretmenliği Ana Bilim Dalı öğrencileri alınmıştır.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
        <p:nvSpPr>
          <p:cNvPr id="17" name="Dikdörtgen 16">
            <a:extLst>
              <a:ext uri="{FF2B5EF4-FFF2-40B4-BE49-F238E27FC236}">
                <a16:creationId xmlns:a16="http://schemas.microsoft.com/office/drawing/2014/main" id="{EEE92391-1B14-FFB0-2EE4-27AB72F603CF}"/>
              </a:ext>
            </a:extLst>
          </p:cNvPr>
          <p:cNvSpPr/>
          <p:nvPr/>
        </p:nvSpPr>
        <p:spPr>
          <a:xfrm>
            <a:off x="-21260" y="0"/>
            <a:ext cx="18288000" cy="10247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5">
            <a:extLst>
              <a:ext uri="{FF2B5EF4-FFF2-40B4-BE49-F238E27FC236}">
                <a16:creationId xmlns:a16="http://schemas.microsoft.com/office/drawing/2014/main" id="{94FBFE12-4350-B3BB-554D-830ADE79E291}"/>
              </a:ext>
            </a:extLst>
          </p:cNvPr>
          <p:cNvPicPr>
            <a:picLocks noChangeAspect="1"/>
          </p:cNvPicPr>
          <p:nvPr/>
        </p:nvPicPr>
        <p:blipFill rotWithShape="1">
          <a:blip r:embed="rId2"/>
          <a:srcRect l="32084" t="35185" r="36250" b="30006"/>
          <a:stretch/>
        </p:blipFill>
        <p:spPr>
          <a:xfrm>
            <a:off x="3321628" y="1543500"/>
            <a:ext cx="11644745" cy="7200000"/>
          </a:xfrm>
          <a:prstGeom prst="rect">
            <a:avLst/>
          </a:prstGeom>
        </p:spPr>
      </p:pic>
    </p:spTree>
    <p:extLst>
      <p:ext uri="{BB962C8B-B14F-4D97-AF65-F5344CB8AC3E}">
        <p14:creationId xmlns:p14="http://schemas.microsoft.com/office/powerpoint/2010/main" val="40872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xit" presetSubtype="0" fill="hold" grpId="1"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2" grpId="0"/>
      <p:bldP spid="12" grpId="1"/>
      <p:bldP spid="7" grpId="0"/>
      <p:bldP spid="10" grpId="0"/>
      <p:bldP spid="10" grpId="1"/>
      <p:bldP spid="15" grpId="0"/>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a:t>
            </a:r>
            <a:r>
              <a:rPr lang="tr-TR" sz="3000" dirty="0">
                <a:solidFill>
                  <a:srgbClr val="262568"/>
                </a:solidFill>
                <a:latin typeface="Times Neue Roman Bold"/>
              </a:rPr>
              <a:t>OLMAYAN </a:t>
            </a:r>
            <a:r>
              <a:rPr lang="en-US" sz="3000" dirty="0">
                <a:solidFill>
                  <a:srgbClr val="262568"/>
                </a:solidFill>
                <a:latin typeface="Times Neue Roman Bold"/>
              </a:rPr>
              <a:t>ÖRNEKLEMELER</a:t>
            </a:r>
            <a:r>
              <a:rPr lang="tr-TR" sz="3000" dirty="0">
                <a:solidFill>
                  <a:srgbClr val="262568"/>
                </a:solidFill>
                <a:latin typeface="Times Neue Roman Bold"/>
              </a:rPr>
              <a:t> (1)</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8" y="1431849"/>
            <a:ext cx="16230600" cy="2666307"/>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Uygun durum örnekleme (Kazara örnekleme ve Şansa bağlı örnekleme)</a:t>
            </a:r>
          </a:p>
          <a:p>
            <a:pPr algn="just">
              <a:lnSpc>
                <a:spcPts val="4200"/>
              </a:lnSpc>
            </a:pPr>
            <a:r>
              <a:rPr lang="tr-TR" sz="3000" dirty="0">
                <a:solidFill>
                  <a:srgbClr val="262568"/>
                </a:solidFill>
                <a:latin typeface="Times Neue Roman" panose="020B0604020202020204" charset="-94"/>
              </a:rPr>
              <a:t>En yakın olan bireyler örnekleme seçilir ve örneklem büyüklüğüne ulaşılana kadar</a:t>
            </a:r>
          </a:p>
          <a:p>
            <a:pPr algn="just">
              <a:lnSpc>
                <a:spcPts val="4200"/>
              </a:lnSpc>
            </a:pPr>
            <a:r>
              <a:rPr lang="tr-TR" sz="3000" dirty="0">
                <a:solidFill>
                  <a:srgbClr val="262568"/>
                </a:solidFill>
                <a:latin typeface="Times Neue Roman" panose="020B0604020202020204" charset="-94"/>
              </a:rPr>
              <a:t>erişimi kolay bireyler örnekleme dahil edilir. Araştırmacı örneklemini kolay ulaşılabilir kişilerden oluşturur ve oluşturulan örneklem, kendisi dışındaki başka herhangi bir grubu temsil etmez. Dolayısıyla daha geniş olan evrene genelleme yapılmaya çalışılmaz.</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en-US"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12" name="TextBox 9">
            <a:extLst>
              <a:ext uri="{FF2B5EF4-FFF2-40B4-BE49-F238E27FC236}">
                <a16:creationId xmlns:a16="http://schemas.microsoft.com/office/drawing/2014/main" id="{CDB31E1F-6D19-65EF-7F0A-144E3C0B5785}"/>
              </a:ext>
            </a:extLst>
          </p:cNvPr>
          <p:cNvSpPr txBox="1">
            <a:spLocks/>
          </p:cNvSpPr>
          <p:nvPr/>
        </p:nvSpPr>
        <p:spPr>
          <a:xfrm>
            <a:off x="1028698" y="4153436"/>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2. Kota örnekleme</a:t>
            </a:r>
          </a:p>
          <a:p>
            <a:pPr algn="just">
              <a:lnSpc>
                <a:spcPts val="4200"/>
              </a:lnSpc>
            </a:pPr>
            <a:r>
              <a:rPr lang="tr-TR" sz="3000" dirty="0">
                <a:solidFill>
                  <a:srgbClr val="262568"/>
                </a:solidFill>
                <a:latin typeface="Times Neue Roman" panose="020B0604020202020204" charset="-94"/>
              </a:rPr>
              <a:t>Tabakalı örneklemenin olasılıklı olmayan karşılığı olarak tanımlanabilir (</a:t>
            </a:r>
            <a:r>
              <a:rPr lang="tr-TR" sz="3000" dirty="0" err="1">
                <a:solidFill>
                  <a:srgbClr val="262568"/>
                </a:solidFill>
                <a:latin typeface="Times Neue Roman" panose="020B0604020202020204" charset="-94"/>
              </a:rPr>
              <a:t>Bailey</a:t>
            </a:r>
            <a:r>
              <a:rPr lang="tr-TR" sz="3000" dirty="0">
                <a:solidFill>
                  <a:srgbClr val="262568"/>
                </a:solidFill>
                <a:latin typeface="Times Neue Roman" panose="020B0604020202020204" charset="-94"/>
              </a:rPr>
              <a:t>, 1994). Evrenin önemli özellikleri (tabakaları), evrendeki oranlara göre örneklemde temsil edilmeye çalışılır. Tabakalar belirlendikten sonra her tabakanın evrendeki yüzdesi kadar birey uygunluğa göre örnekleme dahil edilir. </a:t>
            </a:r>
          </a:p>
        </p:txBody>
      </p:sp>
      <p:sp>
        <p:nvSpPr>
          <p:cNvPr id="8" name="TextBox 12">
            <a:extLst>
              <a:ext uri="{FF2B5EF4-FFF2-40B4-BE49-F238E27FC236}">
                <a16:creationId xmlns:a16="http://schemas.microsoft.com/office/drawing/2014/main" id="{BAC39E72-849D-FF65-CBF5-D92575CAA874}"/>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11</a:t>
            </a:r>
            <a:endParaRPr lang="en-US" sz="2000" dirty="0">
              <a:solidFill>
                <a:srgbClr val="262568"/>
              </a:solidFill>
              <a:latin typeface="Times Neue Roman"/>
            </a:endParaRPr>
          </a:p>
        </p:txBody>
      </p:sp>
      <p:sp>
        <p:nvSpPr>
          <p:cNvPr id="14" name="Dikdörtgen 13">
            <a:extLst>
              <a:ext uri="{FF2B5EF4-FFF2-40B4-BE49-F238E27FC236}">
                <a16:creationId xmlns:a16="http://schemas.microsoft.com/office/drawing/2014/main" id="{46F357DE-9463-2EB4-3E80-0EBDF981EF3D}"/>
              </a:ext>
            </a:extLst>
          </p:cNvPr>
          <p:cNvSpPr/>
          <p:nvPr/>
        </p:nvSpPr>
        <p:spPr>
          <a:xfrm>
            <a:off x="-38100" y="-92152"/>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1" name="Resim 10">
            <a:extLst>
              <a:ext uri="{FF2B5EF4-FFF2-40B4-BE49-F238E27FC236}">
                <a16:creationId xmlns:a16="http://schemas.microsoft.com/office/drawing/2014/main" id="{38A3A25F-9743-DF9D-02F2-1C277BA52D88}"/>
              </a:ext>
            </a:extLst>
          </p:cNvPr>
          <p:cNvPicPr>
            <a:picLocks noChangeAspect="1"/>
          </p:cNvPicPr>
          <p:nvPr/>
        </p:nvPicPr>
        <p:blipFill rotWithShape="1">
          <a:blip r:embed="rId2"/>
          <a:srcRect l="47917" t="46296" r="35000" b="30741"/>
          <a:stretch/>
        </p:blipFill>
        <p:spPr>
          <a:xfrm>
            <a:off x="3398363" y="364830"/>
            <a:ext cx="12396614" cy="9373037"/>
          </a:xfrm>
          <a:prstGeom prst="rect">
            <a:avLst/>
          </a:prstGeom>
        </p:spPr>
      </p:pic>
      <p:graphicFrame>
        <p:nvGraphicFramePr>
          <p:cNvPr id="7" name="Tablo 16">
            <a:extLst>
              <a:ext uri="{FF2B5EF4-FFF2-40B4-BE49-F238E27FC236}">
                <a16:creationId xmlns:a16="http://schemas.microsoft.com/office/drawing/2014/main" id="{5D17F6BD-0031-AF08-FDEF-3BE9E267750C}"/>
              </a:ext>
            </a:extLst>
          </p:cNvPr>
          <p:cNvGraphicFramePr>
            <a:graphicFrameLocks noGrp="1"/>
          </p:cNvGraphicFramePr>
          <p:nvPr>
            <p:extLst>
              <p:ext uri="{D42A27DB-BD31-4B8C-83A1-F6EECF244321}">
                <p14:modId xmlns:p14="http://schemas.microsoft.com/office/powerpoint/2010/main" val="2166981329"/>
              </p:ext>
            </p:extLst>
          </p:nvPr>
        </p:nvGraphicFramePr>
        <p:xfrm>
          <a:off x="762000" y="1409700"/>
          <a:ext cx="16764000" cy="7467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B.1. UYGUN DURUM ÖRNEKLEME</a:t>
                      </a:r>
                    </a:p>
                  </a:txBody>
                  <a:tcPr>
                    <a:solidFill>
                      <a:schemeClr val="accent5">
                        <a:lumMod val="40000"/>
                        <a:lumOff val="6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Bakioğlu, A. ve Korumaz, M. (2014). Öğretmenlerin okulda yalnızlıklarının kariyer evrelerine göre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Eğitim Bilimleri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39, 25-54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çalışmanın amacı farklı kariyer evrelerinde yer alan öğretmenlerin okullardaki yalnızlık durumlarının öğretmenlerin kariyer evrelerine göre incelenmesidir. Bu temel amacın yanında öğretmenlerin okulda yalnızlıkları, öğretmenlerin medeni durumları ve eğitim seviyelerine göre de incelenmiştir. Araştırmada öğretmenlerin okulda yalnızlıklarının sınırlarının anlaşılması ve elde edilen sonuçların genellenebilir anlam bütünleri oluşturması için nicel, elde edilen genel bilgilerin derinlemesine anlaşılması ve anlamlandırılabilmesi için nitel boyutları içeren karma yöntem kullanılmıştır. Araştırmanın nicel boyutu için İş Yerinde Yalnızlık Ölçeği kullanılırken, araştırmanın nitel boyutunda veri toplamak için standartlaştırılmış açık uçlu görüşme yöntemi kullanılmıştır. Araştırmanın nicel verileri tek yönlü varyans analizi ve ilişkisiz örneklemler için t-testi ile analiz edilmiştir. Araştırmanın nitel verileri ise içerik analizi yöntemiyle analiz edilmiştir. Yapılan analizler sonucunda öğretmenlerin kariyer evrelerine göre, medeni durumları ve öğrenim seviyelerine göre okulda yalnızlıkları arasında anlamlı düzeyde fark olduğu sonucuna ulaşılmıştır. Araştırmanın nitel boyutundaki verilerin analiz edilmesi sonucunda ise öğretmenlerin okulda yalnızlığı bireysel ve örgütsel bir durum olarak algıladıkları; okulda yalnızlığın sebebi olarak eğitim sistemi, bireysel farklılıklar, algı sorunları ve mesleki uyuşmazlığı gördükleri; okulda yalnızlığın sonucu olarak bireysel ve örgütsel kayıp, baş etme isteği ve duygusal yoksunluğun ortaya çıktığı; okulda yalnızlıkla baş etme stratejisi olarak ortadan kaldırma, sorgulama ve kabullenme yolunu seçtikleri sonucuna ulaşılmıştır.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Sıralı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Nicel Boyut: Araştırmanın nicel boyutunun örneklemini belirlemek için amaçlı örnekleme yöntemlerinden biri olan kolay ulaşılabilir durum örnekleme yöntemi kullanılmıştır. Bu örnekleme yöntemi araştırmaya hız ve pratiklik kazandırır çünkü araştırmacı yakın olan ve ulaşılması kolay olan kişileri örnekleme dahil eder (Yıldırım ve Şimşek, 2005). Araştırmanın örnekleme yöntemine uygun olarak belirlenen ve araştırmanın nicel boyutuna katılan 2013-2014 eğitim-öğretim yılında İstanbul’da görev yapan 465 öğretmenin kariyer evreleri Bakioğlu’nun (1996) çalışmasında öğretmenler için önerdiği kariyer evrelerine uygun olarak belirlenmiştir. </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graphicFrame>
        <p:nvGraphicFramePr>
          <p:cNvPr id="10" name="Tablo 16">
            <a:extLst>
              <a:ext uri="{FF2B5EF4-FFF2-40B4-BE49-F238E27FC236}">
                <a16:creationId xmlns:a16="http://schemas.microsoft.com/office/drawing/2014/main" id="{4B7673BE-28EA-5A6A-A200-13C31B27F599}"/>
              </a:ext>
            </a:extLst>
          </p:cNvPr>
          <p:cNvGraphicFramePr>
            <a:graphicFrameLocks noGrp="1"/>
          </p:cNvGraphicFramePr>
          <p:nvPr>
            <p:extLst>
              <p:ext uri="{D42A27DB-BD31-4B8C-83A1-F6EECF244321}">
                <p14:modId xmlns:p14="http://schemas.microsoft.com/office/powerpoint/2010/main" val="2115079882"/>
              </p:ext>
            </p:extLst>
          </p:nvPr>
        </p:nvGraphicFramePr>
        <p:xfrm>
          <a:off x="723900" y="1317549"/>
          <a:ext cx="16764000" cy="7467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B.2. KOTA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Bakioğlu, A. ve Korumaz, M. (2014). Öğretmenlerin okulda yalnızlıklarının kariyer evrelerine göre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Eğitim Bilimleri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39, 25-54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çalışmanın amacı farklı kariyer evrelerinde yer alan öğretmenlerin okullardaki yalnızlık durumlarının öğretmenlerin kariyer evrelerine göre incelenmesidir. Bu temel amacın yanında öğretmenlerin okulda yalnızlıkları, öğretmenlerin medeni durumları ve eğitim seviyelerine göre de incelenmiştir. Araştırmada öğretmenlerin okulda yalnızlıklarının sınırlarının anlaşılması ve elde edilen sonuçların genellenebilir anlam bütünleri oluşturması için nicel, elde edilen genel bilgilerin derinlemesine anlaşılması ve anlamlandırılabilmesi için nitel boyutları içeren karma yöntem kullanılmıştır. Araştırmanın nicel boyutu için İş Yerinde Yalnızlık Ölçeği kullanılırken, araştırmanın nitel boyutunda veri toplamak için standartlaştırılmış açık uçlu görüşme yöntemi kullanılmıştır. Araştırmanın nicel verileri tek yönlü varyans analizi ve ilişkisiz örneklemler için t-testi ile analiz edilmiştir. Araştırmanın nitel verileri ise içerik analizi yöntemiyle analiz edilmiştir. Yapılan analizler sonucunda öğretmenlerin kariyer evrelerine göre, medeni durumları ve öğrenim seviyelerine göre okulda yalnızlıkları arasında anlamlı düzeyde fark olduğu sonucuna ulaşılmıştır. Araştırmanın nitel boyutundaki verilerin analiz edilmesi sonucunda ise öğretmenlerin okulda yalnızlığı bireysel ve örgütsel bir durum olarak algıladıkları; okulda yalnızlığın sebebi olarak eğitim sistemi, bireysel farklılıklar, algı sorunları ve mesleki uyuşmazlığı gördükleri; okulda yalnızlığın sonucu olarak bireysel ve örgütsel kayıp, baş etme isteği ve duygusal yoksunluğun ortaya çıktığı; okulda yalnızlıkla baş etme stratejisi olarak ortadan kaldırma, sorgulama ve kabullenme yolunu seçtikleri sonucuna ulaşılmıştır.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Sıralı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nitel boyutu için olasılıklı olmayan örnekleme yöntemlerinden biri olan kota örnekleme yöntemi tercih edilmiştir. Kota örneklemede araştırmacı araştırmanın konusuna göre ilgili kategorileri belirler, her kategoride kaç kişi olacağına karar verir ve örneklemin kategorilerindeki kişi sayısını sabit tutar. Kota örnekleme her kategori için belirlenen kritere uygun bireylerin araştırmada yer almasını garanti eder (</a:t>
                      </a:r>
                      <a:r>
                        <a:rPr lang="tr-TR" sz="2000" b="0" i="1" dirty="0" err="1">
                          <a:solidFill>
                            <a:srgbClr val="002060"/>
                          </a:solidFill>
                          <a:latin typeface="Times Neue Roman" panose="020B0604020202020204" charset="-94"/>
                        </a:rPr>
                        <a:t>Neuman</a:t>
                      </a:r>
                      <a:r>
                        <a:rPr lang="tr-TR" sz="2000" b="0" i="1" dirty="0">
                          <a:solidFill>
                            <a:srgbClr val="002060"/>
                          </a:solidFill>
                          <a:latin typeface="Times Neue Roman" panose="020B0604020202020204" charset="-94"/>
                        </a:rPr>
                        <a:t>, 2007). Bu çalışma için kategori olarak öğretmenlerin kariyer evreleri kabul edilmiştir. Bu kategorilerin her biri için araştırmanın nicel boyutunda da yer almış ve görüşmelerde iş yerinde yalnızlık yaşadığını ifade eden, araştırmaya katılım konusunda gönüllü sekiz öğretmen bulunmaktadır.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2123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4279F8-416B-31AB-F3FC-45E280923908}"/>
              </a:ext>
            </a:extLst>
          </p:cNvPr>
          <p:cNvSpPr txBox="1">
            <a:spLocks/>
          </p:cNvSpPr>
          <p:nvPr/>
        </p:nvSpPr>
        <p:spPr>
          <a:xfrm>
            <a:off x="1028698" y="1442341"/>
            <a:ext cx="16230600" cy="3194080"/>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3. Amaçlı örnekleme</a:t>
            </a:r>
          </a:p>
          <a:p>
            <a:pPr algn="just">
              <a:lnSpc>
                <a:spcPts val="4200"/>
              </a:lnSpc>
            </a:pPr>
            <a:r>
              <a:rPr lang="tr-TR" sz="3000" dirty="0">
                <a:solidFill>
                  <a:srgbClr val="262568"/>
                </a:solidFill>
                <a:latin typeface="Times Neue Roman" panose="020B0604020202020204" charset="-94"/>
              </a:rPr>
              <a:t>‘Bilgi sahibi kişilere’ ulaşmak için kullanılır. Kişiler belli bir konuda derinlemesine</a:t>
            </a:r>
          </a:p>
          <a:p>
            <a:pPr algn="just">
              <a:lnSpc>
                <a:spcPts val="4200"/>
              </a:lnSpc>
            </a:pPr>
            <a:r>
              <a:rPr lang="tr-TR" sz="3000" dirty="0">
                <a:solidFill>
                  <a:srgbClr val="262568"/>
                </a:solidFill>
                <a:latin typeface="Times Neue Roman" panose="020B0604020202020204" charset="-94"/>
              </a:rPr>
              <a:t> bilgi sahibi, profesyonel rolleri, güçleri, uzmanlıkları ya da deneyimleri nedeniyle amaçlı örneklemde yer alırlar (</a:t>
            </a:r>
            <a:r>
              <a:rPr lang="tr-TR" sz="3000" dirty="0" err="1">
                <a:solidFill>
                  <a:srgbClr val="262568"/>
                </a:solidFill>
                <a:latin typeface="Times Neue Roman" panose="020B0604020202020204" charset="-94"/>
              </a:rPr>
              <a:t>Ball</a:t>
            </a:r>
            <a:r>
              <a:rPr lang="tr-TR" sz="3000" dirty="0">
                <a:solidFill>
                  <a:srgbClr val="262568"/>
                </a:solidFill>
                <a:latin typeface="Times Neue Roman" panose="020B0604020202020204" charset="-94"/>
              </a:rPr>
              <a:t>, 1990). Amaçlı örneklem evreni temsil etme kabiliyetine sahip değildir ancak bu tür araştırmalarda amaç genellenebilirlik değil, konu hakkında derinlemesine bilgiye sahip olan kişilerden kapsamlı veriler elde etmektir.</a:t>
            </a:r>
          </a:p>
        </p:txBody>
      </p:sp>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a:t>
            </a:r>
            <a:r>
              <a:rPr lang="tr-TR" sz="3000" dirty="0">
                <a:solidFill>
                  <a:srgbClr val="262568"/>
                </a:solidFill>
                <a:latin typeface="Times Neue Roman Bold"/>
              </a:rPr>
              <a:t>OLMAYAN </a:t>
            </a:r>
            <a:r>
              <a:rPr lang="en-US" sz="3000" dirty="0">
                <a:solidFill>
                  <a:srgbClr val="262568"/>
                </a:solidFill>
                <a:latin typeface="Times Neue Roman Bold"/>
              </a:rPr>
              <a:t>ÖRNEKLEMELER</a:t>
            </a:r>
            <a:r>
              <a:rPr lang="tr-TR" sz="3000" dirty="0">
                <a:solidFill>
                  <a:srgbClr val="262568"/>
                </a:solidFill>
                <a:latin typeface="Times Neue Roman Bold"/>
              </a:rPr>
              <a:t> (2)</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980355" y="4014490"/>
            <a:ext cx="16230600" cy="2666307"/>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4. Boyutsal örnekleme</a:t>
            </a:r>
          </a:p>
          <a:p>
            <a:pPr algn="just">
              <a:lnSpc>
                <a:spcPts val="4200"/>
              </a:lnSpc>
            </a:pPr>
            <a:r>
              <a:rPr lang="tr-TR" sz="3000" dirty="0">
                <a:solidFill>
                  <a:srgbClr val="262568"/>
                </a:solidFill>
                <a:latin typeface="Times Neue Roman" panose="020B0604020202020204" charset="-94"/>
              </a:rPr>
              <a:t>Kota örneklemenin geliştirilmiş bir halidir. Kota örneklemedeki örneklem büyüklüğü problemini azaltmanın bir yoludur. Evrenle ilgili –kotada olduğu gibi- farklı faktörler tanımlanır ve örnekleme bu faktörlerin kombinasyonları olan en az bir katılımcı dahil edilir. Sütunlar ve satırlar olarak tablo halinde hazırlanan örneklem ile çalışma yürütülür. (Ör.: Irkçılık ve kuşaklar)</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en-US"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8" name="TextBox 12">
            <a:extLst>
              <a:ext uri="{FF2B5EF4-FFF2-40B4-BE49-F238E27FC236}">
                <a16:creationId xmlns:a16="http://schemas.microsoft.com/office/drawing/2014/main" id="{31B9AE9A-C032-5E87-C282-3450EE059C2F}"/>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12</a:t>
            </a:r>
            <a:endParaRPr lang="en-US" sz="2000" dirty="0">
              <a:solidFill>
                <a:srgbClr val="262568"/>
              </a:solidFill>
              <a:latin typeface="Times Neue Roman"/>
            </a:endParaRPr>
          </a:p>
        </p:txBody>
      </p:sp>
      <p:sp>
        <p:nvSpPr>
          <p:cNvPr id="7" name="TextBox 9">
            <a:extLst>
              <a:ext uri="{FF2B5EF4-FFF2-40B4-BE49-F238E27FC236}">
                <a16:creationId xmlns:a16="http://schemas.microsoft.com/office/drawing/2014/main" id="{268A8DB6-6116-8DC4-BEF9-A9C5DADC5938}"/>
              </a:ext>
            </a:extLst>
          </p:cNvPr>
          <p:cNvSpPr txBox="1">
            <a:spLocks/>
          </p:cNvSpPr>
          <p:nvPr/>
        </p:nvSpPr>
        <p:spPr>
          <a:xfrm>
            <a:off x="1028698" y="1449196"/>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3. Amaçlı örnekleme</a:t>
            </a:r>
          </a:p>
          <a:p>
            <a:pPr algn="just">
              <a:lnSpc>
                <a:spcPts val="4200"/>
              </a:lnSpc>
            </a:pPr>
            <a:r>
              <a:rPr lang="tr-TR" sz="3000" dirty="0">
                <a:solidFill>
                  <a:srgbClr val="262568"/>
                </a:solidFill>
                <a:latin typeface="Times Neue Roman" panose="020B0604020202020204" charset="-94"/>
              </a:rPr>
              <a:t>Amaçlı örneklemede, çoğunlukla araştırmacılar belirledikleri ya da aradıkları belirli </a:t>
            </a:r>
          </a:p>
          <a:p>
            <a:pPr algn="just">
              <a:lnSpc>
                <a:spcPts val="4200"/>
              </a:lnSpc>
            </a:pPr>
            <a:r>
              <a:rPr lang="tr-TR" sz="3000" dirty="0">
                <a:solidFill>
                  <a:srgbClr val="262568"/>
                </a:solidFill>
                <a:latin typeface="Times Neue Roman" panose="020B0604020202020204" charset="-94"/>
              </a:rPr>
              <a:t>özelliklere sahip gözlemleri örnekleme seçer, diğer bir ifadeyle örneklemi belirli gereklilikleri karşılayacak şekilde oluşturur (Cohen, 2007).</a:t>
            </a:r>
          </a:p>
        </p:txBody>
      </p:sp>
      <p:sp>
        <p:nvSpPr>
          <p:cNvPr id="11" name="TextBox 9">
            <a:extLst>
              <a:ext uri="{FF2B5EF4-FFF2-40B4-BE49-F238E27FC236}">
                <a16:creationId xmlns:a16="http://schemas.microsoft.com/office/drawing/2014/main" id="{2902B4DB-3AEF-912C-7E32-97C7FBCFA30B}"/>
              </a:ext>
            </a:extLst>
          </p:cNvPr>
          <p:cNvSpPr txBox="1">
            <a:spLocks/>
          </p:cNvSpPr>
          <p:nvPr/>
        </p:nvSpPr>
        <p:spPr>
          <a:xfrm>
            <a:off x="1060782" y="1413384"/>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3. Amaçlı örnekleme</a:t>
            </a:r>
          </a:p>
          <a:p>
            <a:pPr algn="just">
              <a:lnSpc>
                <a:spcPts val="4200"/>
              </a:lnSpc>
            </a:pPr>
            <a:r>
              <a:rPr lang="tr-TR" sz="3000" dirty="0">
                <a:solidFill>
                  <a:srgbClr val="262568"/>
                </a:solidFill>
                <a:latin typeface="Times Neue Roman" panose="020B0604020202020204" charset="-94"/>
              </a:rPr>
              <a:t>Amaçlı örneklemede, çoğunlukla araştırmacılar belirledikleri ya da aradıkları belirli </a:t>
            </a:r>
          </a:p>
          <a:p>
            <a:pPr algn="just">
              <a:lnSpc>
                <a:spcPts val="4200"/>
              </a:lnSpc>
            </a:pPr>
            <a:r>
              <a:rPr lang="tr-TR" sz="3000" dirty="0">
                <a:solidFill>
                  <a:srgbClr val="262568"/>
                </a:solidFill>
                <a:latin typeface="Times Neue Roman" panose="020B0604020202020204" charset="-94"/>
              </a:rPr>
              <a:t>özelliklere sahip gözlemleri örnekleme seçer, diğer bir ifadeyle örneklemi belirli gereklilikleri karşılayacak şekilde oluşturur (Cohen, 2007).</a:t>
            </a:r>
          </a:p>
        </p:txBody>
      </p:sp>
      <p:sp>
        <p:nvSpPr>
          <p:cNvPr id="14" name="TextBox 9">
            <a:extLst>
              <a:ext uri="{FF2B5EF4-FFF2-40B4-BE49-F238E27FC236}">
                <a16:creationId xmlns:a16="http://schemas.microsoft.com/office/drawing/2014/main" id="{89E0B1A5-576E-CEA4-87B3-5883D856973E}"/>
              </a:ext>
            </a:extLst>
          </p:cNvPr>
          <p:cNvSpPr txBox="1">
            <a:spLocks/>
          </p:cNvSpPr>
          <p:nvPr/>
        </p:nvSpPr>
        <p:spPr>
          <a:xfrm>
            <a:off x="1060782" y="1449195"/>
            <a:ext cx="162306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3. Amaçlı örnekleme</a:t>
            </a:r>
          </a:p>
        </p:txBody>
      </p:sp>
      <p:graphicFrame>
        <p:nvGraphicFramePr>
          <p:cNvPr id="16" name="Tablo 16">
            <a:extLst>
              <a:ext uri="{FF2B5EF4-FFF2-40B4-BE49-F238E27FC236}">
                <a16:creationId xmlns:a16="http://schemas.microsoft.com/office/drawing/2014/main" id="{E1CF9BA3-C3C5-1682-5F7D-4C6D7BB8A205}"/>
              </a:ext>
            </a:extLst>
          </p:cNvPr>
          <p:cNvGraphicFramePr>
            <a:graphicFrameLocks noGrp="1"/>
          </p:cNvGraphicFramePr>
          <p:nvPr>
            <p:extLst>
              <p:ext uri="{D42A27DB-BD31-4B8C-83A1-F6EECF244321}">
                <p14:modId xmlns:p14="http://schemas.microsoft.com/office/powerpoint/2010/main" val="3739212773"/>
              </p:ext>
            </p:extLst>
          </p:nvPr>
        </p:nvGraphicFramePr>
        <p:xfrm>
          <a:off x="1077041" y="2501611"/>
          <a:ext cx="16230600" cy="6217920"/>
        </p:xfrm>
        <a:graphic>
          <a:graphicData uri="http://schemas.openxmlformats.org/drawingml/2006/table">
            <a:tbl>
              <a:tblPr firstRow="1" bandRow="1">
                <a:tableStyleId>{69CF1AB2-1976-4502-BF36-3FF5EA218861}</a:tableStyleId>
              </a:tblPr>
              <a:tblGrid>
                <a:gridCol w="5676904">
                  <a:extLst>
                    <a:ext uri="{9D8B030D-6E8A-4147-A177-3AD203B41FA5}">
                      <a16:colId xmlns:a16="http://schemas.microsoft.com/office/drawing/2014/main" val="3011267513"/>
                    </a:ext>
                  </a:extLst>
                </a:gridCol>
                <a:gridCol w="4343400">
                  <a:extLst>
                    <a:ext uri="{9D8B030D-6E8A-4147-A177-3AD203B41FA5}">
                      <a16:colId xmlns:a16="http://schemas.microsoft.com/office/drawing/2014/main" val="2859010498"/>
                    </a:ext>
                  </a:extLst>
                </a:gridCol>
                <a:gridCol w="6210296">
                  <a:extLst>
                    <a:ext uri="{9D8B030D-6E8A-4147-A177-3AD203B41FA5}">
                      <a16:colId xmlns:a16="http://schemas.microsoft.com/office/drawing/2014/main" val="1615428577"/>
                    </a:ext>
                  </a:extLst>
                </a:gridCol>
              </a:tblGrid>
              <a:tr h="0">
                <a:tc>
                  <a:txBody>
                    <a:bodyPr/>
                    <a:lstStyle/>
                    <a:p>
                      <a:pPr algn="l"/>
                      <a:r>
                        <a:rPr lang="tr-TR" sz="3000" b="1" dirty="0" err="1">
                          <a:solidFill>
                            <a:srgbClr val="002060"/>
                          </a:solidFill>
                          <a:latin typeface="Times Neue Roman" panose="020B0604020202020204" charset="-94"/>
                        </a:rPr>
                        <a:t>Teddlie</a:t>
                      </a:r>
                      <a:r>
                        <a:rPr lang="tr-TR" sz="3000" b="1" dirty="0">
                          <a:solidFill>
                            <a:srgbClr val="002060"/>
                          </a:solidFill>
                          <a:latin typeface="Times Neue Roman" panose="020B0604020202020204" charset="-94"/>
                        </a:rPr>
                        <a:t> ve </a:t>
                      </a:r>
                      <a:r>
                        <a:rPr lang="tr-TR" sz="3000" b="1" dirty="0" err="1">
                          <a:solidFill>
                            <a:srgbClr val="002060"/>
                          </a:solidFill>
                          <a:latin typeface="Times Neue Roman" panose="020B0604020202020204" charset="-94"/>
                        </a:rPr>
                        <a:t>Yu</a:t>
                      </a:r>
                      <a:r>
                        <a:rPr lang="tr-TR" sz="3000" b="1" dirty="0">
                          <a:solidFill>
                            <a:srgbClr val="002060"/>
                          </a:solidFill>
                          <a:latin typeface="Times Neue Roman" panose="020B0604020202020204" charset="-94"/>
                        </a:rPr>
                        <a:t> (2007)</a:t>
                      </a:r>
                    </a:p>
                  </a:txBody>
                  <a:tcPr>
                    <a:solidFill>
                      <a:schemeClr val="accent5">
                        <a:lumMod val="40000"/>
                        <a:lumOff val="60000"/>
                      </a:schemeClr>
                    </a:solidFill>
                  </a:tcPr>
                </a:tc>
                <a:tc>
                  <a:txBody>
                    <a:bodyPr/>
                    <a:lstStyle/>
                    <a:p>
                      <a:pPr algn="l"/>
                      <a:r>
                        <a:rPr lang="tr-TR" sz="3000" b="1" dirty="0" err="1">
                          <a:solidFill>
                            <a:srgbClr val="002060"/>
                          </a:solidFill>
                          <a:latin typeface="Times Neue Roman" panose="020B0604020202020204" charset="-94"/>
                        </a:rPr>
                        <a:t>Flick</a:t>
                      </a:r>
                      <a:r>
                        <a:rPr lang="tr-TR" sz="3000" b="1" dirty="0">
                          <a:solidFill>
                            <a:srgbClr val="002060"/>
                          </a:solidFill>
                          <a:latin typeface="Times Neue Roman" panose="020B0604020202020204" charset="-94"/>
                        </a:rPr>
                        <a:t> (2009)</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Teddlie</a:t>
                      </a:r>
                      <a:r>
                        <a:rPr kumimoji="0" lang="tr-TR" sz="3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ve </a:t>
                      </a:r>
                      <a:r>
                        <a:rPr kumimoji="0" lang="tr-TR" sz="3000" b="1"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Tashakkori</a:t>
                      </a:r>
                      <a:r>
                        <a:rPr kumimoji="0" lang="tr-TR" sz="3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(2009)</a:t>
                      </a:r>
                    </a:p>
                  </a:txBody>
                  <a:tcPr>
                    <a:solidFill>
                      <a:schemeClr val="accent5">
                        <a:lumMod val="40000"/>
                        <a:lumOff val="60000"/>
                      </a:schemeClr>
                    </a:solidFill>
                  </a:tcPr>
                </a:tc>
                <a:extLst>
                  <a:ext uri="{0D108BD9-81ED-4DB2-BD59-A6C34878D82A}">
                    <a16:rowId xmlns:a16="http://schemas.microsoft.com/office/drawing/2014/main" val="9105946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000" b="0" dirty="0">
                          <a:solidFill>
                            <a:srgbClr val="002060"/>
                          </a:solidFill>
                          <a:latin typeface="Times Neue Roman" panose="020B0604020202020204" charset="-94"/>
                        </a:rPr>
                        <a:t>Tipik durum örnekleme</a:t>
                      </a:r>
                    </a:p>
                  </a:txBody>
                  <a:tcPr>
                    <a:solidFill>
                      <a:schemeClr val="accent5">
                        <a:lumMod val="20000"/>
                        <a:lumOff val="80000"/>
                      </a:schemeClr>
                    </a:solidFill>
                  </a:tcPr>
                </a:tc>
                <a:tc>
                  <a:txBody>
                    <a:bodyPr/>
                    <a:lstStyle/>
                    <a:p>
                      <a:pPr algn="l"/>
                      <a:r>
                        <a:rPr lang="tr-TR" sz="3000" b="0" dirty="0">
                          <a:solidFill>
                            <a:srgbClr val="002060"/>
                          </a:solidFill>
                          <a:latin typeface="Times Neue Roman" panose="020B0604020202020204" charset="-94"/>
                        </a:rPr>
                        <a:t>Açığa vurucu durum örnekleme</a:t>
                      </a:r>
                    </a:p>
                  </a:txBody>
                  <a:tcPr>
                    <a:solidFill>
                      <a:schemeClr val="accent5">
                        <a:lumMod val="20000"/>
                        <a:lumOff val="80000"/>
                      </a:schemeClr>
                    </a:solidFill>
                  </a:tcPr>
                </a:tc>
                <a:tc>
                  <a:txBody>
                    <a:bodyPr/>
                    <a:lstStyle/>
                    <a:p>
                      <a:pPr algn="l"/>
                      <a:r>
                        <a:rPr lang="tr-TR" sz="3000" b="0" dirty="0">
                          <a:solidFill>
                            <a:srgbClr val="002060"/>
                          </a:solidFill>
                          <a:latin typeface="Times Neue Roman" panose="020B0604020202020204" charset="-94"/>
                        </a:rPr>
                        <a:t>Kuramsal örnekleme</a:t>
                      </a:r>
                    </a:p>
                  </a:txBody>
                  <a:tcPr>
                    <a:solidFill>
                      <a:schemeClr val="accent5">
                        <a:lumMod val="20000"/>
                        <a:lumOff val="80000"/>
                      </a:schemeClr>
                    </a:solidFill>
                  </a:tcPr>
                </a:tc>
                <a:extLst>
                  <a:ext uri="{0D108BD9-81ED-4DB2-BD59-A6C34878D82A}">
                    <a16:rowId xmlns:a16="http://schemas.microsoft.com/office/drawing/2014/main" val="4226470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Aykırı durum örnekleme</a:t>
                      </a:r>
                    </a:p>
                  </a:txBody>
                  <a:tcPr>
                    <a:solidFill>
                      <a:schemeClr val="accent5">
                        <a:lumMod val="40000"/>
                        <a:lumOff val="60000"/>
                      </a:schemeClr>
                    </a:solidFill>
                  </a:tcPr>
                </a:tc>
                <a:tc>
                  <a:txBody>
                    <a:bodyPr/>
                    <a:lstStyle/>
                    <a:p>
                      <a:pPr algn="l"/>
                      <a:r>
                        <a:rPr lang="tr-TR" sz="3000" b="0" dirty="0">
                          <a:solidFill>
                            <a:srgbClr val="002060"/>
                          </a:solidFill>
                          <a:latin typeface="Times Neue Roman" panose="020B0604020202020204" charset="-94"/>
                        </a:rPr>
                        <a:t>Kritik durum örnekleme</a:t>
                      </a:r>
                    </a:p>
                  </a:txBody>
                  <a:tcPr>
                    <a:solidFill>
                      <a:schemeClr val="accent5">
                        <a:lumMod val="40000"/>
                        <a:lumOff val="60000"/>
                      </a:schemeClr>
                    </a:solidFill>
                  </a:tcPr>
                </a:tc>
                <a:tc>
                  <a:txBody>
                    <a:bodyPr/>
                    <a:lstStyle/>
                    <a:p>
                      <a:pPr algn="l"/>
                      <a:r>
                        <a:rPr lang="tr-TR" sz="3000" b="0" dirty="0">
                          <a:solidFill>
                            <a:srgbClr val="002060"/>
                          </a:solidFill>
                          <a:latin typeface="Times Neue Roman" panose="020B0604020202020204" charset="-94"/>
                        </a:rPr>
                        <a:t>Uygun olan ve uygun olmayan durum örnekleme</a:t>
                      </a:r>
                    </a:p>
                  </a:txBody>
                  <a:tcPr>
                    <a:solidFill>
                      <a:schemeClr val="accent5">
                        <a:lumMod val="40000"/>
                        <a:lumOff val="60000"/>
                      </a:schemeClr>
                    </a:solidFill>
                  </a:tcPr>
                </a:tc>
                <a:extLst>
                  <a:ext uri="{0D108BD9-81ED-4DB2-BD59-A6C34878D82A}">
                    <a16:rowId xmlns:a16="http://schemas.microsoft.com/office/drawing/2014/main" val="222349438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000" b="0" dirty="0">
                          <a:solidFill>
                            <a:srgbClr val="002060"/>
                          </a:solidFill>
                          <a:latin typeface="Times Neue Roman" panose="020B0604020202020204" charset="-94"/>
                        </a:rPr>
                        <a:t>Belirli bir grubun yoğunluk örneklemesinde</a:t>
                      </a:r>
                    </a:p>
                  </a:txBody>
                  <a:tcPr>
                    <a:solidFill>
                      <a:schemeClr val="accent5">
                        <a:lumMod val="20000"/>
                        <a:lumOff val="80000"/>
                      </a:schemeClr>
                    </a:solidFill>
                  </a:tcPr>
                </a:tc>
                <a:tc>
                  <a:txBody>
                    <a:bodyPr/>
                    <a:lstStyle/>
                    <a:p>
                      <a:pPr algn="l"/>
                      <a:r>
                        <a:rPr lang="tr-TR" sz="3000" b="0" dirty="0">
                          <a:solidFill>
                            <a:srgbClr val="002060"/>
                          </a:solidFill>
                          <a:latin typeface="Times Neue Roman" panose="020B0604020202020204" charset="-94"/>
                        </a:rPr>
                        <a:t>Siyasi açıdan önem taşıyan grup örnekleme</a:t>
                      </a:r>
                    </a:p>
                  </a:txBody>
                  <a:tcPr>
                    <a:solidFill>
                      <a:schemeClr val="accent5">
                        <a:lumMod val="20000"/>
                        <a:lumOff val="80000"/>
                      </a:schemeClr>
                    </a:solidFill>
                  </a:tcPr>
                </a:tc>
                <a:tc>
                  <a:txBody>
                    <a:bodyPr/>
                    <a:lstStyle/>
                    <a:p>
                      <a:pPr algn="l"/>
                      <a:r>
                        <a:rPr lang="tr-TR" sz="3000" b="0" dirty="0">
                          <a:solidFill>
                            <a:srgbClr val="002060"/>
                          </a:solidFill>
                          <a:latin typeface="Times Neue Roman" panose="020B0604020202020204" charset="-94"/>
                        </a:rPr>
                        <a:t>Fırsatları kullanmaya yönelik durum örnekleme</a:t>
                      </a:r>
                    </a:p>
                  </a:txBody>
                  <a:tcPr>
                    <a:solidFill>
                      <a:schemeClr val="accent5">
                        <a:lumMod val="20000"/>
                        <a:lumOff val="80000"/>
                      </a:schemeClr>
                    </a:solidFill>
                  </a:tcPr>
                </a:tc>
                <a:extLst>
                  <a:ext uri="{0D108BD9-81ED-4DB2-BD59-A6C34878D82A}">
                    <a16:rowId xmlns:a16="http://schemas.microsoft.com/office/drawing/2014/main" val="5503606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000" b="0" dirty="0">
                          <a:solidFill>
                            <a:srgbClr val="002060"/>
                          </a:solidFill>
                          <a:latin typeface="Times Neue Roman" panose="020B0604020202020204" charset="-94"/>
                        </a:rPr>
                        <a:t>Maksimum çeşitlik örneklemesinde</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Tam grup örnekleme</a:t>
                      </a:r>
                    </a:p>
                  </a:txBody>
                  <a:tcPr>
                    <a:solidFill>
                      <a:schemeClr val="accent5">
                        <a:lumMod val="40000"/>
                        <a:lumOff val="60000"/>
                      </a:schemeClr>
                    </a:solidFill>
                  </a:tcPr>
                </a:tc>
                <a:tc>
                  <a:txBody>
                    <a:bodyPr/>
                    <a:lstStyle/>
                    <a:p>
                      <a:pPr algn="l"/>
                      <a:r>
                        <a:rPr lang="tr-TR" sz="3000" b="0" dirty="0">
                          <a:solidFill>
                            <a:srgbClr val="002060"/>
                          </a:solidFill>
                          <a:latin typeface="Times Neue Roman" panose="020B0604020202020204" charset="-94"/>
                        </a:rPr>
                        <a:t>Kartopu örnekleme</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000" b="0" dirty="0">
                          <a:solidFill>
                            <a:srgbClr val="002060"/>
                          </a:solidFill>
                          <a:latin typeface="Times Neue Roman" panose="020B0604020202020204" charset="-94"/>
                        </a:rPr>
                        <a:t>Homojen örneklemede</a:t>
                      </a:r>
                    </a:p>
                  </a:txBody>
                  <a:tcPr>
                    <a:solidFill>
                      <a:schemeClr val="accent5">
                        <a:lumMod val="20000"/>
                        <a:lumOff val="80000"/>
                      </a:schemeClr>
                    </a:solidFill>
                  </a:tcPr>
                </a:tc>
                <a:tc>
                  <a:txBody>
                    <a:bodyPr/>
                    <a:lstStyle/>
                    <a:p>
                      <a:pPr algn="l"/>
                      <a:endParaRPr lang="tr-TR" sz="3000" dirty="0">
                        <a:solidFill>
                          <a:srgbClr val="002060"/>
                        </a:solidFill>
                        <a:latin typeface="Times Neue Roman" panose="020B0604020202020204" charset="-94"/>
                      </a:endParaRPr>
                    </a:p>
                  </a:txBody>
                  <a:tcPr>
                    <a:solidFill>
                      <a:schemeClr val="accent5">
                        <a:lumMod val="20000"/>
                        <a:lumOff val="80000"/>
                      </a:schemeClr>
                    </a:solidFill>
                  </a:tcPr>
                </a:tc>
                <a:tc>
                  <a:txBody>
                    <a:bodyPr/>
                    <a:lstStyle/>
                    <a:p>
                      <a:pPr algn="l"/>
                      <a:endParaRPr lang="tr-TR" sz="3000" b="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7804745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Tanınmış veya bilinen durum örneklemede</a:t>
                      </a:r>
                    </a:p>
                  </a:txBody>
                  <a:tcPr>
                    <a:solidFill>
                      <a:schemeClr val="accent5">
                        <a:lumMod val="40000"/>
                        <a:lumOff val="60000"/>
                      </a:schemeClr>
                    </a:solidFill>
                  </a:tcPr>
                </a:tc>
                <a:tc>
                  <a:txBody>
                    <a:bodyPr/>
                    <a:lstStyle/>
                    <a:p>
                      <a:pPr algn="l"/>
                      <a:endParaRPr lang="tr-TR" sz="3000" b="0" dirty="0">
                        <a:solidFill>
                          <a:srgbClr val="002060"/>
                        </a:solidFill>
                        <a:latin typeface="Times Neue Roman" panose="020B0604020202020204" charset="-94"/>
                      </a:endParaRPr>
                    </a:p>
                  </a:txBody>
                  <a:tcPr>
                    <a:solidFill>
                      <a:schemeClr val="accent5">
                        <a:lumMod val="40000"/>
                        <a:lumOff val="60000"/>
                      </a:schemeClr>
                    </a:solidFill>
                  </a:tcPr>
                </a:tc>
                <a:tc>
                  <a:txBody>
                    <a:bodyPr/>
                    <a:lstStyle/>
                    <a:p>
                      <a:pPr algn="l"/>
                      <a:endParaRPr lang="tr-TR" sz="30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000" b="0" dirty="0">
                          <a:solidFill>
                            <a:srgbClr val="002060"/>
                          </a:solidFill>
                          <a:latin typeface="Times Neue Roman" panose="020B0604020202020204" charset="-94"/>
                        </a:rPr>
                        <a:t>Ölçüt örnekleme</a:t>
                      </a:r>
                    </a:p>
                  </a:txBody>
                  <a:tcPr>
                    <a:solidFill>
                      <a:schemeClr val="accent5">
                        <a:lumMod val="20000"/>
                        <a:lumOff val="80000"/>
                      </a:schemeClr>
                    </a:solidFill>
                  </a:tcPr>
                </a:tc>
                <a:tc>
                  <a:txBody>
                    <a:bodyPr/>
                    <a:lstStyle/>
                    <a:p>
                      <a:pPr algn="l"/>
                      <a:endParaRPr lang="tr-TR" sz="3000" b="0" dirty="0">
                        <a:solidFill>
                          <a:srgbClr val="002060"/>
                        </a:solidFill>
                        <a:latin typeface="Times Neue Roman" panose="020B0604020202020204" charset="-94"/>
                      </a:endParaRPr>
                    </a:p>
                  </a:txBody>
                  <a:tcPr>
                    <a:solidFill>
                      <a:schemeClr val="accent5">
                        <a:lumMod val="20000"/>
                        <a:lumOff val="80000"/>
                      </a:schemeClr>
                    </a:solidFill>
                  </a:tcPr>
                </a:tc>
                <a:tc>
                  <a:txBody>
                    <a:bodyPr/>
                    <a:lstStyle/>
                    <a:p>
                      <a:pPr algn="l"/>
                      <a:endParaRPr lang="tr-TR" sz="3000" b="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
        <p:nvSpPr>
          <p:cNvPr id="15" name="TextBox 9">
            <a:extLst>
              <a:ext uri="{FF2B5EF4-FFF2-40B4-BE49-F238E27FC236}">
                <a16:creationId xmlns:a16="http://schemas.microsoft.com/office/drawing/2014/main" id="{BE465420-25BC-9DC3-A242-9362CFD605EF}"/>
              </a:ext>
            </a:extLst>
          </p:cNvPr>
          <p:cNvSpPr txBox="1">
            <a:spLocks/>
          </p:cNvSpPr>
          <p:nvPr/>
        </p:nvSpPr>
        <p:spPr>
          <a:xfrm>
            <a:off x="980355" y="7158010"/>
            <a:ext cx="16230600" cy="1578253"/>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5. Gönüllü örnekleme</a:t>
            </a:r>
          </a:p>
          <a:p>
            <a:pPr>
              <a:lnSpc>
                <a:spcPts val="4200"/>
              </a:lnSpc>
            </a:pPr>
            <a:r>
              <a:rPr lang="tr-TR" sz="3000" dirty="0">
                <a:solidFill>
                  <a:srgbClr val="262568"/>
                </a:solidFill>
                <a:latin typeface="Times Neue Roman" panose="020B0604020202020204" charset="-94"/>
              </a:rPr>
              <a:t>Erişimin zor olduğu durumlarda, araştırmacı gönüllülere güvenmek ‘zorunda’ kalabilir. Bazen mümkün olan tek örnekleme olduğundan kaçınılmazdır (Morrison, 2006).</a:t>
            </a:r>
          </a:p>
        </p:txBody>
      </p:sp>
      <p:graphicFrame>
        <p:nvGraphicFramePr>
          <p:cNvPr id="17" name="Tablo 16">
            <a:extLst>
              <a:ext uri="{FF2B5EF4-FFF2-40B4-BE49-F238E27FC236}">
                <a16:creationId xmlns:a16="http://schemas.microsoft.com/office/drawing/2014/main" id="{D8E9FAC3-50E8-B211-D086-7E72C34C4DC1}"/>
              </a:ext>
            </a:extLst>
          </p:cNvPr>
          <p:cNvGraphicFramePr>
            <a:graphicFrameLocks noGrp="1"/>
          </p:cNvGraphicFramePr>
          <p:nvPr>
            <p:extLst>
              <p:ext uri="{D42A27DB-BD31-4B8C-83A1-F6EECF244321}">
                <p14:modId xmlns:p14="http://schemas.microsoft.com/office/powerpoint/2010/main" val="2133973110"/>
              </p:ext>
            </p:extLst>
          </p:nvPr>
        </p:nvGraphicFramePr>
        <p:xfrm>
          <a:off x="762000" y="1562100"/>
          <a:ext cx="16764000" cy="71628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B.3. AMAÇLI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Ay,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Başbay</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 (2017). Çokgenlerle ilgili kavram yanılgıları ve olası nedenler.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Ege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18(1), 83-104.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Araştırmada 7. sınıf öğrencilerinin çokgenler konusuyla ilgili kavram yanılgılarını ve bu yanılgıların nedenlerini belirlemek amaçlanmıştır. Ardışık açıklayıcı desenin kullanıldığı araştırma, 2013-2014 eğitim öğretim yılında yürütülmüştür. Araştırmanın örneklemini İzmir ili merkez ilçelerinden sistematik örnekleme yöntemiyle belirlenen okullarda öğrenim gören 424 öğrenci oluşturmaktadır. Araştırma verilerinin toplanmasında iki aşamalı Çokgenler Kavram Yanılgılarını Belirleme Testi (ÇKYBT) ile Görüşme Formu kullanılmıştır. </a:t>
                      </a:r>
                      <a:r>
                        <a:rPr lang="tr-TR" sz="2000" i="1" dirty="0" err="1">
                          <a:solidFill>
                            <a:srgbClr val="002060"/>
                          </a:solidFill>
                          <a:latin typeface="Times Neue Roman" panose="020B0604020202020204" charset="-94"/>
                        </a:rPr>
                        <a:t>ÇKYBT’de</a:t>
                      </a:r>
                      <a:r>
                        <a:rPr lang="tr-TR" sz="2000" i="1" dirty="0">
                          <a:solidFill>
                            <a:srgbClr val="002060"/>
                          </a:solidFill>
                          <a:latin typeface="Times Neue Roman" panose="020B0604020202020204" charset="-94"/>
                        </a:rPr>
                        <a:t> 15 madde yer almakta olup, testin KR-20 güvenirlik katsayısı .74 olarak elde edilmiştir. Öğrencilerin verdiği yanıtlar ve yaptıkları açıklamalar sınıflandırılarak ne tür kavram yanılgıları olduğu tespit edilmiştir. Görüşme formu ise kavram yanılgılarının olası nedenlerini belirlemek amacıyla kullanılmıştır. </a:t>
                      </a:r>
                      <a:r>
                        <a:rPr lang="tr-TR" sz="2000" i="1" dirty="0" err="1">
                          <a:solidFill>
                            <a:srgbClr val="002060"/>
                          </a:solidFill>
                          <a:latin typeface="Times Neue Roman" panose="020B0604020202020204" charset="-94"/>
                        </a:rPr>
                        <a:t>ÇKYBT’den</a:t>
                      </a:r>
                      <a:r>
                        <a:rPr lang="tr-TR" sz="2000" i="1" dirty="0">
                          <a:solidFill>
                            <a:srgbClr val="002060"/>
                          </a:solidFill>
                          <a:latin typeface="Times Neue Roman" panose="020B0604020202020204" charset="-94"/>
                        </a:rPr>
                        <a:t> elde edilen verilerin analizinde yüzde ve frekans hesaplamaları kullanılırken, görüşmelerden elde edilen veriler içerik analizine tabi tutulmuştur. Bulgulara göre öğrencilerin çokgenlerle ilgili kavramların özellikleri, bu kavramların sınıflandırılması ve tanımlanması, aralarındaki ilişkilerin belirlenmesi ile ilgili kavram yanılgıları olduğu belirlenmiştir. Bu yanılgıların temelinde öğrencilerin kendisinden, öğretmenden, kullanılan materyal, araç gereçler ve dilin çeşitli özellikleri gibi etmenlerin olduğu tespit edilmiştir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Ardışık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nitel verilerini elde etmek amacıyla ölçüt örnekleme kullanılarak 2’si erkek 3’ü kadın olmak üzere toplam 5 katılımcı belirlenmiştir. Ölçüt örnekleme, araştırmacı tarafından önceden belirlenen bir dizi ölçütü karşılayan bütün durumların çalışılması şeklinde gerçekleştirilir (Yıldırım ve Şimşek, 2011). Bu amaçla öncelikle nicel veriler toplanıp analiz edilmiş, </a:t>
                      </a:r>
                      <a:r>
                        <a:rPr lang="tr-TR" sz="2000" b="0" i="1" dirty="0" err="1">
                          <a:solidFill>
                            <a:srgbClr val="002060"/>
                          </a:solidFill>
                          <a:latin typeface="Times Neue Roman" panose="020B0604020202020204" charset="-94"/>
                        </a:rPr>
                        <a:t>ÇKYBT’deki</a:t>
                      </a:r>
                      <a:r>
                        <a:rPr lang="tr-TR" sz="2000" b="0" i="1" dirty="0">
                          <a:solidFill>
                            <a:srgbClr val="002060"/>
                          </a:solidFill>
                          <a:latin typeface="Times Neue Roman" panose="020B0604020202020204" charset="-94"/>
                        </a:rPr>
                        <a:t> soruların yarıdan fazlasında kavram yanılgısı olan öğrenciler tespit edilerek bu öğrencilerden görüşme yapmayı kabul edenler arasından katılımcılar belirlenmiştir. Katılımcıların hepsinin farklı okullardan olmasına dikkat edilmiş; görüşmelere içtenlikle katılmalarını sağlamak için isimleri, okulları, sınıfları belirtilmemiş, kodlama yapılmış ve aslı araştırmacı tarafından saklı tutulmuştur. Araştırmacı öğretim sürecine doğrudan dahil olmamış, verilerin toplanması aşamasında devreye girmiştir. Bu nedenle araştırmacının öğrenenler üzerindeki etkisi minimize edilmeye çalışılmıştır.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336275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xit" presetSubtype="0" fill="hold"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7" grpId="0"/>
      <p:bldP spid="7" grpId="1"/>
      <p:bldP spid="11" grpId="0"/>
      <p:bldP spid="14" grpId="0"/>
      <p:bldP spid="14" grpId="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a:t>
            </a:r>
            <a:r>
              <a:rPr lang="tr-TR" sz="3000" dirty="0">
                <a:solidFill>
                  <a:srgbClr val="262568"/>
                </a:solidFill>
                <a:latin typeface="Times Neue Roman Bold"/>
              </a:rPr>
              <a:t>OLMAYAN </a:t>
            </a:r>
            <a:r>
              <a:rPr lang="en-US" sz="3000" dirty="0">
                <a:solidFill>
                  <a:srgbClr val="262568"/>
                </a:solidFill>
                <a:latin typeface="Times Neue Roman Bold"/>
              </a:rPr>
              <a:t>ÖRNEKLEMELER</a:t>
            </a:r>
            <a:r>
              <a:rPr lang="tr-TR" sz="3000" dirty="0">
                <a:solidFill>
                  <a:srgbClr val="262568"/>
                </a:solidFill>
                <a:latin typeface="Times Neue Roman Bold"/>
              </a:rPr>
              <a:t> (3)</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8" y="5352866"/>
            <a:ext cx="16230600" cy="2666307"/>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7. Kuramsal örnekleme</a:t>
            </a:r>
          </a:p>
          <a:p>
            <a:pPr algn="just">
              <a:lnSpc>
                <a:spcPts val="4200"/>
              </a:lnSpc>
            </a:pPr>
            <a:r>
              <a:rPr lang="tr-TR" sz="3000" dirty="0">
                <a:solidFill>
                  <a:srgbClr val="262568"/>
                </a:solidFill>
                <a:latin typeface="Times Neue Roman" panose="020B0604020202020204" charset="-94"/>
              </a:rPr>
              <a:t> Gömülü kurama dayanır. Kuramsal örnekleme, araştırmacının araştırma bağlamında; kuramı üretebilmesi ve temellendirebilmesi için yeterli veriye sahip olmasını gerektirir. Araştırmacı toplanan verilerin analizini yaparken ortaya çıkan kuramı geliştirmek için başka hangi verilerin toplanacağına ve kim(</a:t>
            </a:r>
            <a:r>
              <a:rPr lang="tr-TR" sz="3000" dirty="0" err="1">
                <a:solidFill>
                  <a:srgbClr val="262568"/>
                </a:solidFill>
                <a:latin typeface="Times Neue Roman" panose="020B0604020202020204" charset="-94"/>
              </a:rPr>
              <a:t>ler</a:t>
            </a:r>
            <a:r>
              <a:rPr lang="tr-TR" sz="3000" dirty="0">
                <a:solidFill>
                  <a:srgbClr val="262568"/>
                </a:solidFill>
                <a:latin typeface="Times Neue Roman" panose="020B0604020202020204" charset="-94"/>
              </a:rPr>
              <a:t>)den toplanacağına da karar verir (</a:t>
            </a:r>
            <a:r>
              <a:rPr lang="tr-TR" sz="3000" dirty="0" err="1">
                <a:solidFill>
                  <a:srgbClr val="262568"/>
                </a:solidFill>
                <a:latin typeface="Times Neue Roman" panose="020B0604020202020204" charset="-94"/>
              </a:rPr>
              <a:t>Glaser</a:t>
            </a:r>
            <a:r>
              <a:rPr lang="tr-TR" sz="3000" dirty="0">
                <a:solidFill>
                  <a:srgbClr val="262568"/>
                </a:solidFill>
                <a:latin typeface="Times Neue Roman" panose="020B0604020202020204" charset="-94"/>
              </a:rPr>
              <a:t> ve Strauss, 1967).</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8" name="TextBox 12">
            <a:extLst>
              <a:ext uri="{FF2B5EF4-FFF2-40B4-BE49-F238E27FC236}">
                <a16:creationId xmlns:a16="http://schemas.microsoft.com/office/drawing/2014/main" id="{673F17FC-C799-58ED-B560-54CC34B9D84A}"/>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13</a:t>
            </a:r>
            <a:endParaRPr lang="en-US" sz="2000" dirty="0">
              <a:solidFill>
                <a:srgbClr val="262568"/>
              </a:solidFill>
              <a:latin typeface="Times Neue Roman"/>
            </a:endParaRPr>
          </a:p>
        </p:txBody>
      </p:sp>
      <p:sp>
        <p:nvSpPr>
          <p:cNvPr id="10" name="TextBox 9">
            <a:extLst>
              <a:ext uri="{FF2B5EF4-FFF2-40B4-BE49-F238E27FC236}">
                <a16:creationId xmlns:a16="http://schemas.microsoft.com/office/drawing/2014/main" id="{90AF2E33-FF34-7EC5-7770-00DB162CF040}"/>
              </a:ext>
            </a:extLst>
          </p:cNvPr>
          <p:cNvSpPr txBox="1">
            <a:spLocks/>
          </p:cNvSpPr>
          <p:nvPr/>
        </p:nvSpPr>
        <p:spPr>
          <a:xfrm>
            <a:off x="1028698" y="1424230"/>
            <a:ext cx="16230600" cy="3732689"/>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6. Kartopu örnekleme</a:t>
            </a:r>
          </a:p>
          <a:p>
            <a:pPr>
              <a:lnSpc>
                <a:spcPts val="4200"/>
              </a:lnSpc>
            </a:pPr>
            <a:r>
              <a:rPr lang="tr-TR" sz="3000" dirty="0">
                <a:solidFill>
                  <a:srgbClr val="262568"/>
                </a:solidFill>
                <a:latin typeface="Times Neue Roman" panose="020B0604020202020204" charset="-94"/>
              </a:rPr>
              <a:t>Araştırmacı, ilgilendiği özelliklere sahip az sayıda birey tanımlar. Bu bireyler daha</a:t>
            </a:r>
          </a:p>
          <a:p>
            <a:pPr algn="just">
              <a:lnSpc>
                <a:spcPts val="4200"/>
              </a:lnSpc>
            </a:pPr>
            <a:r>
              <a:rPr lang="tr-TR" sz="3000" dirty="0">
                <a:solidFill>
                  <a:srgbClr val="262568"/>
                </a:solidFill>
                <a:latin typeface="Times Neue Roman" panose="020B0604020202020204" charset="-94"/>
              </a:rPr>
              <a:t> sonra, araştırmaya dahil olma özelliğine sahip diğer bireyleri belirlemede ve iletişim kurmada bilgi kaynağıdırlar. Kartopu örnekleme, özellikle nitel araştırmalar için değerlidir ve aslında bu tür araştırmalarda seçkin bir yere sahiptir (</a:t>
            </a:r>
            <a:r>
              <a:rPr lang="tr-TR" sz="3000" dirty="0" err="1">
                <a:solidFill>
                  <a:srgbClr val="262568"/>
                </a:solidFill>
                <a:latin typeface="Times Neue Roman" panose="020B0604020202020204" charset="-94"/>
              </a:rPr>
              <a:t>Noy</a:t>
            </a:r>
            <a:r>
              <a:rPr lang="tr-TR" sz="3000" dirty="0">
                <a:solidFill>
                  <a:srgbClr val="262568"/>
                </a:solidFill>
                <a:latin typeface="Times Neue Roman" panose="020B0604020202020204" charset="-94"/>
              </a:rPr>
              <a:t>, 2008). Lakin ilk temasın etkisinden ve sadece gönüllü bireylerin örnekleme dahil edilmesi probleminden dolayı ön yargılara açık olabilmektedir (</a:t>
            </a:r>
            <a:r>
              <a:rPr lang="tr-TR" sz="3000" dirty="0" err="1">
                <a:solidFill>
                  <a:srgbClr val="262568"/>
                </a:solidFill>
                <a:latin typeface="Times Neue Roman" panose="020B0604020202020204" charset="-94"/>
              </a:rPr>
              <a:t>Heckathorn</a:t>
            </a:r>
            <a:r>
              <a:rPr lang="tr-TR" sz="3000" dirty="0">
                <a:solidFill>
                  <a:srgbClr val="262568"/>
                </a:solidFill>
                <a:latin typeface="Times Neue Roman" panose="020B0604020202020204" charset="-94"/>
              </a:rPr>
              <a:t>, 2002).</a:t>
            </a:r>
          </a:p>
        </p:txBody>
      </p:sp>
      <p:sp>
        <p:nvSpPr>
          <p:cNvPr id="16" name="Dikdörtgen 15">
            <a:extLst>
              <a:ext uri="{FF2B5EF4-FFF2-40B4-BE49-F238E27FC236}">
                <a16:creationId xmlns:a16="http://schemas.microsoft.com/office/drawing/2014/main" id="{081B675D-CBB5-F04F-31D7-32DED103AA20}"/>
              </a:ext>
            </a:extLst>
          </p:cNvPr>
          <p:cNvSpPr/>
          <p:nvPr/>
        </p:nvSpPr>
        <p:spPr>
          <a:xfrm>
            <a:off x="0" y="107027"/>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5" name="Resim 14">
            <a:extLst>
              <a:ext uri="{FF2B5EF4-FFF2-40B4-BE49-F238E27FC236}">
                <a16:creationId xmlns:a16="http://schemas.microsoft.com/office/drawing/2014/main" id="{FA301CD3-A449-E331-55A0-1BC412E53A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rcRect l="10494" t="3334" r="2862" b="8519"/>
          <a:stretch/>
        </p:blipFill>
        <p:spPr>
          <a:xfrm rot="16200000">
            <a:off x="5544000" y="-1367554"/>
            <a:ext cx="7200000" cy="13022109"/>
          </a:xfrm>
          <a:prstGeom prst="rect">
            <a:avLst/>
          </a:prstGeom>
        </p:spPr>
      </p:pic>
      <p:graphicFrame>
        <p:nvGraphicFramePr>
          <p:cNvPr id="17" name="Tablo 16">
            <a:extLst>
              <a:ext uri="{FF2B5EF4-FFF2-40B4-BE49-F238E27FC236}">
                <a16:creationId xmlns:a16="http://schemas.microsoft.com/office/drawing/2014/main" id="{B4AD35C1-C606-75D5-80E3-4A740354D66E}"/>
              </a:ext>
            </a:extLst>
          </p:cNvPr>
          <p:cNvGraphicFramePr>
            <a:graphicFrameLocks noGrp="1"/>
          </p:cNvGraphicFramePr>
          <p:nvPr>
            <p:extLst>
              <p:ext uri="{D42A27DB-BD31-4B8C-83A1-F6EECF244321}">
                <p14:modId xmlns:p14="http://schemas.microsoft.com/office/powerpoint/2010/main" val="3580802639"/>
              </p:ext>
            </p:extLst>
          </p:nvPr>
        </p:nvGraphicFramePr>
        <p:xfrm>
          <a:off x="1028698" y="2507327"/>
          <a:ext cx="16230600" cy="2743200"/>
        </p:xfrm>
        <a:graphic>
          <a:graphicData uri="http://schemas.openxmlformats.org/drawingml/2006/table">
            <a:tbl>
              <a:tblPr firstRow="1" bandRow="1">
                <a:tableStyleId>{69CF1AB2-1976-4502-BF36-3FF5EA218861}</a:tableStyleId>
              </a:tblPr>
              <a:tblGrid>
                <a:gridCol w="8115300">
                  <a:extLst>
                    <a:ext uri="{9D8B030D-6E8A-4147-A177-3AD203B41FA5}">
                      <a16:colId xmlns:a16="http://schemas.microsoft.com/office/drawing/2014/main" val="3011267513"/>
                    </a:ext>
                  </a:extLst>
                </a:gridCol>
                <a:gridCol w="81153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KURAMSAL ÖRNEKLEME</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İSTATİSTİKSEL ÖRNEKLEME</a:t>
                      </a:r>
                    </a:p>
                  </a:txBody>
                  <a:tcPr>
                    <a:solidFill>
                      <a:schemeClr val="accent5">
                        <a:lumMod val="20000"/>
                        <a:lumOff val="80000"/>
                      </a:schemeClr>
                    </a:solidFill>
                  </a:tcPr>
                </a:tc>
                <a:extLst>
                  <a:ext uri="{0D108BD9-81ED-4DB2-BD59-A6C34878D82A}">
                    <a16:rowId xmlns:a16="http://schemas.microsoft.com/office/drawing/2014/main" val="101703229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0" dirty="0">
                          <a:solidFill>
                            <a:srgbClr val="002060"/>
                          </a:solidFill>
                          <a:latin typeface="Times Neue Roman" panose="020B0604020202020204" charset="-94"/>
                        </a:rPr>
                        <a:t>İlgili evrenin ne olacağı bilinmez.</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0" dirty="0">
                          <a:solidFill>
                            <a:srgbClr val="002060"/>
                          </a:solidFill>
                          <a:latin typeface="Times Neue Roman" panose="020B0604020202020204" charset="-94"/>
                        </a:rPr>
                        <a:t>İlgili evren bilinir.</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Devam eden yani çoklu örneklemeleri içerir.</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Genellikle örneklemeler tek boyutludur.</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0" dirty="0">
                          <a:solidFill>
                            <a:srgbClr val="002060"/>
                          </a:solidFill>
                          <a:latin typeface="Times Neue Roman" panose="020B0604020202020204" charset="-94"/>
                        </a:rPr>
                        <a:t>Örneklem büyüklüğü bilinmez.</a:t>
                      </a:r>
                    </a:p>
                  </a:txBody>
                  <a:tcPr>
                    <a:solidFill>
                      <a:schemeClr val="accent5">
                        <a:lumMod val="20000"/>
                        <a:lumOff val="80000"/>
                      </a:schemeClr>
                    </a:solidFill>
                  </a:tcPr>
                </a:tc>
                <a:tc>
                  <a:txBody>
                    <a:bodyPr/>
                    <a:lstStyle/>
                    <a:p>
                      <a:pPr algn="just"/>
                      <a:r>
                        <a:rPr lang="tr-TR" sz="2400" b="0" dirty="0">
                          <a:solidFill>
                            <a:srgbClr val="002060"/>
                          </a:solidFill>
                          <a:latin typeface="Times Neue Roman" panose="020B0604020202020204" charset="-94"/>
                        </a:rPr>
                        <a:t>Örneklem büyüklüğü en baştan rutin hesaplanır.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Kuramsal doygunluğa ulaşıldığında örnekleme biter.</a:t>
                      </a:r>
                    </a:p>
                  </a:txBody>
                  <a:tcPr>
                    <a:solidFill>
                      <a:schemeClr val="accent5">
                        <a:lumMod val="40000"/>
                        <a:lumOff val="60000"/>
                      </a:schemeClr>
                    </a:solidFill>
                  </a:tcPr>
                </a:tc>
                <a:tc>
                  <a:txBody>
                    <a:bodyPr/>
                    <a:lstStyle/>
                    <a:p>
                      <a:pPr algn="just"/>
                      <a:r>
                        <a:rPr lang="tr-TR" sz="2400" b="0" dirty="0">
                          <a:solidFill>
                            <a:srgbClr val="002060"/>
                          </a:solidFill>
                          <a:latin typeface="Times Neue Roman" panose="020B0604020202020204" charset="-94"/>
                        </a:rPr>
                        <a:t>Önceden tanımlanmış örnekleme ulaşılınca örnekleme biter.</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0" dirty="0">
                          <a:solidFill>
                            <a:srgbClr val="002060"/>
                          </a:solidFill>
                          <a:latin typeface="Times Neue Roman" panose="020B0604020202020204" charset="-94"/>
                        </a:rPr>
                        <a:t>Örneklem çalışmayla olan ilgisine göre belirlenir.</a:t>
                      </a:r>
                    </a:p>
                  </a:txBody>
                  <a:tcPr>
                    <a:solidFill>
                      <a:schemeClr val="accent5">
                        <a:lumMod val="20000"/>
                        <a:lumOff val="80000"/>
                      </a:schemeClr>
                    </a:solidFill>
                  </a:tcPr>
                </a:tc>
                <a:tc>
                  <a:txBody>
                    <a:bodyPr/>
                    <a:lstStyle/>
                    <a:p>
                      <a:pPr algn="just"/>
                      <a:r>
                        <a:rPr lang="tr-TR" sz="2400" b="0" i="0" dirty="0">
                          <a:solidFill>
                            <a:srgbClr val="002060"/>
                          </a:solidFill>
                          <a:latin typeface="Times Neue Roman" panose="020B0604020202020204" charset="-94"/>
                        </a:rPr>
                        <a:t>Örneklem, evreni temsil edebilmesine göre belirlenir.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
        <p:nvSpPr>
          <p:cNvPr id="18" name="TextBox 9">
            <a:extLst>
              <a:ext uri="{FF2B5EF4-FFF2-40B4-BE49-F238E27FC236}">
                <a16:creationId xmlns:a16="http://schemas.microsoft.com/office/drawing/2014/main" id="{00C56F0B-8FE9-CF08-B475-47D819FF2E14}"/>
              </a:ext>
            </a:extLst>
          </p:cNvPr>
          <p:cNvSpPr txBox="1">
            <a:spLocks/>
          </p:cNvSpPr>
          <p:nvPr/>
        </p:nvSpPr>
        <p:spPr>
          <a:xfrm>
            <a:off x="1028698" y="1424230"/>
            <a:ext cx="16230600" cy="3732689"/>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6. Kartopu örnekleme</a:t>
            </a:r>
          </a:p>
          <a:p>
            <a:pPr>
              <a:lnSpc>
                <a:spcPts val="4200"/>
              </a:lnSpc>
            </a:pPr>
            <a:r>
              <a:rPr lang="tr-TR" sz="3000" dirty="0">
                <a:solidFill>
                  <a:srgbClr val="262568"/>
                </a:solidFill>
                <a:latin typeface="Times Neue Roman" panose="020B0604020202020204" charset="-94"/>
              </a:rPr>
              <a:t>Araştırmacı, ilgilendiği özelliklere sahip az sayıda birey tanımlar. Bu bireyler daha</a:t>
            </a:r>
          </a:p>
          <a:p>
            <a:pPr algn="just">
              <a:lnSpc>
                <a:spcPts val="4200"/>
              </a:lnSpc>
            </a:pPr>
            <a:r>
              <a:rPr lang="tr-TR" sz="3000" dirty="0">
                <a:solidFill>
                  <a:srgbClr val="262568"/>
                </a:solidFill>
                <a:latin typeface="Times Neue Roman" panose="020B0604020202020204" charset="-94"/>
              </a:rPr>
              <a:t> sonra, araştırmaya dahil olma özelliğine sahip diğer bireyleri belirlemede ve iletişim kurmada bilgi kaynağıdırlar. Kartopu örnekleme, özellikle nitel araştırmalar için değerlidir ve aslında bu tür araştırmalarda seçkin bir yere sahiptir (</a:t>
            </a:r>
            <a:r>
              <a:rPr lang="tr-TR" sz="3000" dirty="0" err="1">
                <a:solidFill>
                  <a:srgbClr val="262568"/>
                </a:solidFill>
                <a:latin typeface="Times Neue Roman" panose="020B0604020202020204" charset="-94"/>
              </a:rPr>
              <a:t>Noy</a:t>
            </a:r>
            <a:r>
              <a:rPr lang="tr-TR" sz="3000" dirty="0">
                <a:solidFill>
                  <a:srgbClr val="262568"/>
                </a:solidFill>
                <a:latin typeface="Times Neue Roman" panose="020B0604020202020204" charset="-94"/>
              </a:rPr>
              <a:t>, 2008). Lakin ilk temasın etkisinden ve sadece gönüllü bireylerin örnekleme dahil edilmesi probleminden dolayı ön yargılara açık olabilmektedir (</a:t>
            </a:r>
            <a:r>
              <a:rPr lang="tr-TR" sz="3000" dirty="0" err="1">
                <a:solidFill>
                  <a:srgbClr val="262568"/>
                </a:solidFill>
                <a:latin typeface="Times Neue Roman" panose="020B0604020202020204" charset="-94"/>
              </a:rPr>
              <a:t>Heckathorn</a:t>
            </a:r>
            <a:r>
              <a:rPr lang="tr-TR" sz="3000" dirty="0">
                <a:solidFill>
                  <a:srgbClr val="262568"/>
                </a:solidFill>
                <a:latin typeface="Times Neue Roman" panose="020B0604020202020204" charset="-94"/>
              </a:rPr>
              <a:t>, 2002).</a:t>
            </a:r>
          </a:p>
        </p:txBody>
      </p:sp>
      <p:graphicFrame>
        <p:nvGraphicFramePr>
          <p:cNvPr id="19" name="Tablo 16">
            <a:extLst>
              <a:ext uri="{FF2B5EF4-FFF2-40B4-BE49-F238E27FC236}">
                <a16:creationId xmlns:a16="http://schemas.microsoft.com/office/drawing/2014/main" id="{06EDA926-00C2-18F0-7B8B-D1C97A380FB0}"/>
              </a:ext>
            </a:extLst>
          </p:cNvPr>
          <p:cNvGraphicFramePr>
            <a:graphicFrameLocks noGrp="1"/>
          </p:cNvGraphicFramePr>
          <p:nvPr>
            <p:extLst>
              <p:ext uri="{D42A27DB-BD31-4B8C-83A1-F6EECF244321}">
                <p14:modId xmlns:p14="http://schemas.microsoft.com/office/powerpoint/2010/main" val="2290212335"/>
              </p:ext>
            </p:extLst>
          </p:nvPr>
        </p:nvGraphicFramePr>
        <p:xfrm>
          <a:off x="761998" y="2443921"/>
          <a:ext cx="16764000" cy="5943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B.6. KARTOPU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Karakuş, H. (2021). Okul öncesi dönemde fen eğitimine yönelik ebeveyn görüşleri.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Trakya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11(3), 1431-1443.</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araştırmanın amacı, okul öncesi dönemdeki çocukların ebeveynlerinin fen eğitimine yönelik görüşlerini belirlemektir. Bu araştırma tarama modelinde yapılmış betimsel bir çalışmadır. Araştırmanın çalışma grubunu okul öncesi dönemde çocuğu olan 100 ebeveyn oluşturmaktadır. Çalışma grubu amaçlı örnekleme yönteminden kartopu örnekleme yöntemi ile belirlenmiştir. Araştırmada veri toplama aracı olarak “Okul Öncesi Dönemdeki Çocukların Ebeveynlerinin Fen Eğitimine Yönelik Görüşlerini Belirleme Anketi” kullanılmıştır. Verilerin analizinde çoktan seçmeli anket soruları frekans ve yüzde olarak; açık uçlu kısa yanıtlı sorular ise betimsel analiz ile analiz edilmiştir. Araştırmanın sonucunda; ebeveynlerin bilimi genel olarak araştırma, yenilik, bilgi, deney ve gerçeklik olarak tanımladıkları ortaya çıkmıştır. Ebeveynlerin neredeyse tamamı okul öncesi dönemde fen eğitiminin gerekli olduğunu belirtmişlerdir. Ebeveynlerin çoğunluğu fen etkinliği olarak evde ve okulda en çok deney yapıldığını belirtmişlerdir. Ebeveynlerin yarısından fazlasının okulda yapılan fen etkinliklerini yeterli buldukları belirlenmiştir. Bazı ebeveynlerin de okulda yapılan fen etkinliklerini çeşitli nedenlerden dolayı yeterli bulmadıkları ortaya konmuştur.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Tarama modelinde yapılmış betimsel çalışma</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Bu örnekleme yöntemi ile çalışma grubunun oluşturulması genellikle çalışma başladıktan sonra devam eder ve araştırmacı katılımcılardan çalışma grubuna alınacak diğer kişileri önermelerini istediğinde gerçekleşmektedir. Araştırmacılar, bu isteği bir görüşme sırasında veya bir araştırma sitesindeki kişilerle gayri resmi görüşmeler yoluyla bir soru olarak sorabilirler (Creswell, 2012). Araştırmanın çalışma grubunu, araştırmaya gönüllü olarak katılan okul öncesi dönemde çocuğu olan 100 ebeveyn oluşturmaktadır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graphicFrame>
        <p:nvGraphicFramePr>
          <p:cNvPr id="20" name="Tablo 16">
            <a:extLst>
              <a:ext uri="{FF2B5EF4-FFF2-40B4-BE49-F238E27FC236}">
                <a16:creationId xmlns:a16="http://schemas.microsoft.com/office/drawing/2014/main" id="{602E343C-0FE1-3156-ACE1-942271473BE8}"/>
              </a:ext>
            </a:extLst>
          </p:cNvPr>
          <p:cNvGraphicFramePr>
            <a:graphicFrameLocks noGrp="1"/>
          </p:cNvGraphicFramePr>
          <p:nvPr>
            <p:extLst>
              <p:ext uri="{D42A27DB-BD31-4B8C-83A1-F6EECF244321}">
                <p14:modId xmlns:p14="http://schemas.microsoft.com/office/powerpoint/2010/main" val="905717504"/>
              </p:ext>
            </p:extLst>
          </p:nvPr>
        </p:nvGraphicFramePr>
        <p:xfrm>
          <a:off x="761998" y="1208888"/>
          <a:ext cx="16764000" cy="7653882"/>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71852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B.7. KURAMSAL ÖRNEKLEME</a:t>
                      </a:r>
                    </a:p>
                  </a:txBody>
                  <a:tcPr>
                    <a:solidFill>
                      <a:schemeClr val="accent5">
                        <a:lumMod val="20000"/>
                        <a:lumOff val="80000"/>
                      </a:schemeClr>
                    </a:solidFill>
                  </a:tcPr>
                </a:tc>
                <a:extLst>
                  <a:ext uri="{0D108BD9-81ED-4DB2-BD59-A6C34878D82A}">
                    <a16:rowId xmlns:a16="http://schemas.microsoft.com/office/drawing/2014/main" val="216169696"/>
                  </a:ext>
                </a:extLst>
              </a:tr>
              <a:tr h="71852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Aktu</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Dilekmen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M. (2019). Fiziksel istismar uygulayan ebeveynlerin yaşadıkları psikolojik süreçler, bir gömülü kuram çalışması. </a:t>
                      </a:r>
                      <a:r>
                        <a:rPr kumimoji="0" lang="pt-B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21</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 Uluslararası Psikolojik Danışma ve Rehberlik Kongresi’nde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sözlü bildiri olarak sunulmuştur.</a:t>
                      </a:r>
                    </a:p>
                  </a:txBody>
                  <a:tcPr>
                    <a:solidFill>
                      <a:schemeClr val="accent5">
                        <a:lumMod val="40000"/>
                        <a:lumOff val="60000"/>
                      </a:schemeClr>
                    </a:solidFill>
                  </a:tcPr>
                </a:tc>
                <a:extLst>
                  <a:ext uri="{0D108BD9-81ED-4DB2-BD59-A6C34878D82A}">
                    <a16:rowId xmlns:a16="http://schemas.microsoft.com/office/drawing/2014/main" val="4276838378"/>
                  </a:ext>
                </a:extLst>
              </a:tr>
              <a:tr h="41549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Çocuk yetiştirirken bazen başvurulan yanlış yöntemler çocuğa zarar verebilmektedir. Yanlış çocuk yetiştirme davranışlarının başında fiziksel istismar gelmektedir. </a:t>
                      </a:r>
                      <a:r>
                        <a:rPr lang="tr-TR" sz="2000" i="1" dirty="0" err="1">
                          <a:solidFill>
                            <a:srgbClr val="002060"/>
                          </a:solidFill>
                          <a:latin typeface="Times Neue Roman" panose="020B0604020202020204" charset="-94"/>
                        </a:rPr>
                        <a:t>Alanyazında</a:t>
                      </a:r>
                      <a:r>
                        <a:rPr lang="tr-TR" sz="2000" i="1" dirty="0">
                          <a:solidFill>
                            <a:srgbClr val="002060"/>
                          </a:solidFill>
                          <a:latin typeface="Times Neue Roman" panose="020B0604020202020204" charset="-94"/>
                        </a:rPr>
                        <a:t> fiziksel istismar birçok şekilde ortaya konulmasına rağmen nasıl ortaya çıktığı ve sürdüğü ile ilgili yeterli açıklamanın olmadığı görülmektedir. Çalışmada ‘Fiziksel istismar süreci nasıl bir yapıdan oluşmaktadır?’ sorusuna cevap aranmıştır. Bu doğrultuda çalışmanın amacı, çocuklarına fiziksel istismar uygulayan ebeveynlerin geçirdikleri psikolojik süreçleri açıklayabilecek bir teorik model geliştirmektir. Çalışmada nitel araştırma yaklaşımlarından gömülü kuram deseni kullanılmıştır. Bu doğrultuda şimdiye kadar 7 ebeveyn ile görüşme</a:t>
                      </a:r>
                    </a:p>
                    <a:p>
                      <a:pPr algn="just"/>
                      <a:r>
                        <a:rPr lang="tr-TR" sz="2000" i="1" dirty="0">
                          <a:solidFill>
                            <a:srgbClr val="002060"/>
                          </a:solidFill>
                          <a:latin typeface="Times Neue Roman" panose="020B0604020202020204" charset="-94"/>
                        </a:rPr>
                        <a:t>gerçekleştirilmiştir. Çalışmada veriler yarı yapılandırılmış görüşme formu ile elde edilmiştir. Çalışmada elde edilen ham veriler </a:t>
                      </a:r>
                      <a:r>
                        <a:rPr lang="tr-TR" sz="2000" i="1" dirty="0" err="1">
                          <a:solidFill>
                            <a:srgbClr val="002060"/>
                          </a:solidFill>
                          <a:latin typeface="Times Neue Roman" panose="020B0604020202020204" charset="-94"/>
                        </a:rPr>
                        <a:t>MaxqDA</a:t>
                      </a:r>
                      <a:r>
                        <a:rPr lang="tr-TR" sz="2000" i="1" dirty="0">
                          <a:solidFill>
                            <a:srgbClr val="002060"/>
                          </a:solidFill>
                          <a:latin typeface="Times Neue Roman" panose="020B0604020202020204" charset="-94"/>
                        </a:rPr>
                        <a:t> yardımıyla sürekli karşılaştırmalı analiz ile çözümlenmiştir. Bu doğrultuda şimdiye kadar elde edilen verilerden açık ve eksen kodlama işlemleri yapılmıştır. Çalışmada araştırma süreci detaylı bir şekilde aktarılarak tutarlılık, güvenilebilirlik ve inandırıcılık ölçütleri yerine getirilmeye özen gösterilmiştir. Araştırmada yapılan sürekli karşılaştırmalı analiz sonucunda; çocuğuna fiziksel istismar uygulayan ebeveynlerin geçirdiği psikolojik süreçleri açıklayan beş tema olduğunu göstermektedir. Bunlar engellenme düşüncesi, çatışma durumu, fiziksel istismar sergileme, </a:t>
                      </a:r>
                      <a:r>
                        <a:rPr lang="tr-TR" sz="2000" i="1" dirty="0" err="1">
                          <a:solidFill>
                            <a:srgbClr val="002060"/>
                          </a:solidFill>
                          <a:latin typeface="Times Neue Roman" panose="020B0604020202020204" charset="-94"/>
                        </a:rPr>
                        <a:t>nedenselleştirme</a:t>
                      </a:r>
                      <a:r>
                        <a:rPr lang="tr-TR" sz="2000" i="1" dirty="0">
                          <a:solidFill>
                            <a:srgbClr val="002060"/>
                          </a:solidFill>
                          <a:latin typeface="Times Neue Roman" panose="020B0604020202020204" charset="-94"/>
                        </a:rPr>
                        <a:t> ve kontrolü sağlama temalarıdır. Araştırmada elde edilen ilk bulgular ışığında, çocuğuna fiziksel istismar uygulayan ebeveynlerin yaşadıkları psikolojik süreçlerinin açıklandığı kuramsal bir çerçeve oluşturulmuştur. Çalışmanın sonuçları fiziksel istismarın süreç içerisinde giderek arttığını ve bir çeşit kısır döngüye dönüştüğünü göstermektedir</a:t>
                      </a:r>
                      <a:r>
                        <a:rPr lang="tr-TR" sz="2000" dirty="0">
                          <a:solidFill>
                            <a:srgbClr val="002060"/>
                          </a:solidFill>
                          <a:latin typeface="Times Neue Roman" panose="020B0604020202020204" charset="-94"/>
                        </a:rPr>
                        <a:t>.</a:t>
                      </a:r>
                    </a:p>
                  </a:txBody>
                  <a:tcPr>
                    <a:solidFill>
                      <a:schemeClr val="accent5">
                        <a:lumMod val="20000"/>
                        <a:lumOff val="80000"/>
                      </a:schemeClr>
                    </a:solidFill>
                  </a:tcPr>
                </a:tc>
                <a:extLst>
                  <a:ext uri="{0D108BD9-81ED-4DB2-BD59-A6C34878D82A}">
                    <a16:rowId xmlns:a16="http://schemas.microsoft.com/office/drawing/2014/main" val="3964917444"/>
                  </a:ext>
                </a:extLst>
              </a:tr>
              <a:tr h="71852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Nitel yöntem: Gömülü kuram deseni</a:t>
                      </a:r>
                    </a:p>
                  </a:txBody>
                  <a:tcPr>
                    <a:solidFill>
                      <a:schemeClr val="accent5">
                        <a:lumMod val="40000"/>
                        <a:lumOff val="60000"/>
                      </a:schemeClr>
                    </a:solidFill>
                  </a:tcPr>
                </a:tc>
                <a:extLst>
                  <a:ext uri="{0D108BD9-81ED-4DB2-BD59-A6C34878D82A}">
                    <a16:rowId xmlns:a16="http://schemas.microsoft.com/office/drawing/2014/main" val="752185189"/>
                  </a:ext>
                </a:extLst>
              </a:tr>
              <a:tr h="1343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Araştırmada kuramsal doygunluğa, kuramsal örnekleme ve kuramsal duyarlılığa bağlı olarak çocuğuna en az altı aydır fiziksel istismar uygulayan yaklaşık 20 ebeveyn ile görüşülmesi hedeflenmektedir. Kuramsal doygunluk, aynı kategoriye girebilecek benzer örneklerin görülmeye başlandığı ana kadarki sürecini belirtmektedir. Araştırmada kuramsal örneklem ve kuramsal doygunluk ölçütlerine göre şimdiye kadar 7 ebeveyn ile görüşme gerçekleştirilmiştir. </a:t>
                      </a:r>
                      <a:endParaRPr lang="tr-TR" sz="2000" b="0" i="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31708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6" grpId="0" animBg="1"/>
      <p:bldP spid="16" grpId="1"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ÖRNEKLEME STRATEJİLERİNİ PLANLAMA</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9" y="7889815"/>
            <a:ext cx="16230600" cy="511871"/>
          </a:xfrm>
          <a:prstGeom prst="rect">
            <a:avLst/>
          </a:prstGeom>
        </p:spPr>
        <p:txBody>
          <a:bodyPr wrap="square" lIns="0" tIns="0" rIns="0" bIns="0" rtlCol="0" anchor="t">
            <a:spAutoFit/>
          </a:bodyPr>
          <a:lstStyle/>
          <a:p>
            <a:pPr algn="r">
              <a:lnSpc>
                <a:spcPts val="4200"/>
              </a:lnSpc>
            </a:pPr>
            <a:r>
              <a:rPr lang="tr-TR" sz="3000" dirty="0">
                <a:solidFill>
                  <a:srgbClr val="262568"/>
                </a:solidFill>
                <a:latin typeface="Times Neue Roman" panose="020B0604020202020204" charset="-94"/>
              </a:rPr>
              <a:t>(Cohen, 2007)</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7" name="TextBox 12">
            <a:extLst>
              <a:ext uri="{FF2B5EF4-FFF2-40B4-BE49-F238E27FC236}">
                <a16:creationId xmlns:a16="http://schemas.microsoft.com/office/drawing/2014/main" id="{F2360ACF-E5B7-034F-FF16-A661989AE5C6}"/>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14</a:t>
            </a:r>
            <a:endParaRPr lang="en-US" sz="2000" dirty="0">
              <a:solidFill>
                <a:srgbClr val="262568"/>
              </a:solidFill>
              <a:latin typeface="Times Neue Roman"/>
            </a:endParaRPr>
          </a:p>
        </p:txBody>
      </p:sp>
      <p:graphicFrame>
        <p:nvGraphicFramePr>
          <p:cNvPr id="8" name="Diyagram 7">
            <a:extLst>
              <a:ext uri="{FF2B5EF4-FFF2-40B4-BE49-F238E27FC236}">
                <a16:creationId xmlns:a16="http://schemas.microsoft.com/office/drawing/2014/main" id="{599A00AF-FE7A-E311-3C42-E4FE507D56F5}"/>
              </a:ext>
            </a:extLst>
          </p:cNvPr>
          <p:cNvGraphicFramePr/>
          <p:nvPr>
            <p:extLst>
              <p:ext uri="{D42A27DB-BD31-4B8C-83A1-F6EECF244321}">
                <p14:modId xmlns:p14="http://schemas.microsoft.com/office/powerpoint/2010/main" val="2380548240"/>
              </p:ext>
            </p:extLst>
          </p:nvPr>
        </p:nvGraphicFramePr>
        <p:xfrm>
          <a:off x="1028700" y="2057537"/>
          <a:ext cx="16230600" cy="6344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143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graphicEl>
                                              <a:dgm id="{3AFD95E8-A29A-4DE0-BC8D-276D49EC9A5B}"/>
                                            </p:graphicEl>
                                          </p:spTgt>
                                        </p:tgtEl>
                                        <p:attrNameLst>
                                          <p:attrName>style.visibility</p:attrName>
                                        </p:attrNameLst>
                                      </p:cBhvr>
                                      <p:to>
                                        <p:strVal val="visible"/>
                                      </p:to>
                                    </p:set>
                                    <p:animEffect transition="in" filter="wipe(up)">
                                      <p:cBhvr>
                                        <p:cTn id="7" dur="500"/>
                                        <p:tgtEl>
                                          <p:spTgt spid="8">
                                            <p:graphicEl>
                                              <a:dgm id="{3AFD95E8-A29A-4DE0-BC8D-276D49EC9A5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graphicEl>
                                              <a:dgm id="{07EB14EB-34A8-4F14-B5C7-B7539BA7FF24}"/>
                                            </p:graphicEl>
                                          </p:spTgt>
                                        </p:tgtEl>
                                        <p:attrNameLst>
                                          <p:attrName>style.visibility</p:attrName>
                                        </p:attrNameLst>
                                      </p:cBhvr>
                                      <p:to>
                                        <p:strVal val="visible"/>
                                      </p:to>
                                    </p:set>
                                    <p:animEffect transition="in" filter="wipe(up)">
                                      <p:cBhvr>
                                        <p:cTn id="12" dur="500"/>
                                        <p:tgtEl>
                                          <p:spTgt spid="8">
                                            <p:graphicEl>
                                              <a:dgm id="{07EB14EB-34A8-4F14-B5C7-B7539BA7FF24}"/>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graphicEl>
                                              <a:dgm id="{B2DA2353-E13C-4007-BA2E-2D866083ECE5}"/>
                                            </p:graphicEl>
                                          </p:spTgt>
                                        </p:tgtEl>
                                        <p:attrNameLst>
                                          <p:attrName>style.visibility</p:attrName>
                                        </p:attrNameLst>
                                      </p:cBhvr>
                                      <p:to>
                                        <p:strVal val="visible"/>
                                      </p:to>
                                    </p:set>
                                    <p:animEffect transition="in" filter="wipe(up)">
                                      <p:cBhvr>
                                        <p:cTn id="15" dur="500"/>
                                        <p:tgtEl>
                                          <p:spTgt spid="8">
                                            <p:graphicEl>
                                              <a:dgm id="{B2DA2353-E13C-4007-BA2E-2D866083EC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graphicEl>
                                              <a:dgm id="{88669417-5136-4177-B079-A9D4628DC9EF}"/>
                                            </p:graphicEl>
                                          </p:spTgt>
                                        </p:tgtEl>
                                        <p:attrNameLst>
                                          <p:attrName>style.visibility</p:attrName>
                                        </p:attrNameLst>
                                      </p:cBhvr>
                                      <p:to>
                                        <p:strVal val="visible"/>
                                      </p:to>
                                    </p:set>
                                    <p:animEffect transition="in" filter="wipe(up)">
                                      <p:cBhvr>
                                        <p:cTn id="20" dur="500"/>
                                        <p:tgtEl>
                                          <p:spTgt spid="8">
                                            <p:graphicEl>
                                              <a:dgm id="{88669417-5136-4177-B079-A9D4628DC9EF}"/>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graphicEl>
                                              <a:dgm id="{9B93D25A-30B8-4A36-A642-F7CC86B051B1}"/>
                                            </p:graphicEl>
                                          </p:spTgt>
                                        </p:tgtEl>
                                        <p:attrNameLst>
                                          <p:attrName>style.visibility</p:attrName>
                                        </p:attrNameLst>
                                      </p:cBhvr>
                                      <p:to>
                                        <p:strVal val="visible"/>
                                      </p:to>
                                    </p:set>
                                    <p:animEffect transition="in" filter="wipe(up)">
                                      <p:cBhvr>
                                        <p:cTn id="23" dur="500"/>
                                        <p:tgtEl>
                                          <p:spTgt spid="8">
                                            <p:graphicEl>
                                              <a:dgm id="{9B93D25A-30B8-4A36-A642-F7CC86B051B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graphicEl>
                                              <a:dgm id="{CBD076EB-4D9D-454E-A9C8-E3797E770735}"/>
                                            </p:graphicEl>
                                          </p:spTgt>
                                        </p:tgtEl>
                                        <p:attrNameLst>
                                          <p:attrName>style.visibility</p:attrName>
                                        </p:attrNameLst>
                                      </p:cBhvr>
                                      <p:to>
                                        <p:strVal val="visible"/>
                                      </p:to>
                                    </p:set>
                                    <p:animEffect transition="in" filter="wipe(up)">
                                      <p:cBhvr>
                                        <p:cTn id="28" dur="500"/>
                                        <p:tgtEl>
                                          <p:spTgt spid="8">
                                            <p:graphicEl>
                                              <a:dgm id="{CBD076EB-4D9D-454E-A9C8-E3797E770735}"/>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
                                            <p:graphicEl>
                                              <a:dgm id="{31CBC7A1-952C-484E-81D5-15B91018ACE3}"/>
                                            </p:graphicEl>
                                          </p:spTgt>
                                        </p:tgtEl>
                                        <p:attrNameLst>
                                          <p:attrName>style.visibility</p:attrName>
                                        </p:attrNameLst>
                                      </p:cBhvr>
                                      <p:to>
                                        <p:strVal val="visible"/>
                                      </p:to>
                                    </p:set>
                                    <p:animEffect transition="in" filter="wipe(up)">
                                      <p:cBhvr>
                                        <p:cTn id="31" dur="500"/>
                                        <p:tgtEl>
                                          <p:spTgt spid="8">
                                            <p:graphicEl>
                                              <a:dgm id="{31CBC7A1-952C-484E-81D5-15B91018ACE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
                                            <p:graphicEl>
                                              <a:dgm id="{BF1ADA20-6FF8-4496-8174-0249FCF5BFAA}"/>
                                            </p:graphicEl>
                                          </p:spTgt>
                                        </p:tgtEl>
                                        <p:attrNameLst>
                                          <p:attrName>style.visibility</p:attrName>
                                        </p:attrNameLst>
                                      </p:cBhvr>
                                      <p:to>
                                        <p:strVal val="visible"/>
                                      </p:to>
                                    </p:set>
                                    <p:animEffect transition="in" filter="wipe(up)">
                                      <p:cBhvr>
                                        <p:cTn id="36" dur="500"/>
                                        <p:tgtEl>
                                          <p:spTgt spid="8">
                                            <p:graphicEl>
                                              <a:dgm id="{BF1ADA20-6FF8-4496-8174-0249FCF5BFAA}"/>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graphicEl>
                                              <a:dgm id="{F07D4B0E-1D4D-4D42-8CF0-87A87A76C84E}"/>
                                            </p:graphicEl>
                                          </p:spTgt>
                                        </p:tgtEl>
                                        <p:attrNameLst>
                                          <p:attrName>style.visibility</p:attrName>
                                        </p:attrNameLst>
                                      </p:cBhvr>
                                      <p:to>
                                        <p:strVal val="visible"/>
                                      </p:to>
                                    </p:set>
                                    <p:animEffect transition="in" filter="wipe(up)">
                                      <p:cBhvr>
                                        <p:cTn id="39" dur="500"/>
                                        <p:tgtEl>
                                          <p:spTgt spid="8">
                                            <p:graphicEl>
                                              <a:dgm id="{F07D4B0E-1D4D-4D42-8CF0-87A87A76C84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graphicEl>
                                              <a:dgm id="{49C95357-DB86-46CF-95FC-0183DA10BEEB}"/>
                                            </p:graphicEl>
                                          </p:spTgt>
                                        </p:tgtEl>
                                        <p:attrNameLst>
                                          <p:attrName>style.visibility</p:attrName>
                                        </p:attrNameLst>
                                      </p:cBhvr>
                                      <p:to>
                                        <p:strVal val="visible"/>
                                      </p:to>
                                    </p:set>
                                    <p:animEffect transition="in" filter="wipe(up)">
                                      <p:cBhvr>
                                        <p:cTn id="44" dur="500"/>
                                        <p:tgtEl>
                                          <p:spTgt spid="8">
                                            <p:graphicEl>
                                              <a:dgm id="{49C95357-DB86-46CF-95FC-0183DA10BEEB}"/>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8">
                                            <p:graphicEl>
                                              <a:dgm id="{DA3749AB-BB8B-404A-951C-323416D70F41}"/>
                                            </p:graphicEl>
                                          </p:spTgt>
                                        </p:tgtEl>
                                        <p:attrNameLst>
                                          <p:attrName>style.visibility</p:attrName>
                                        </p:attrNameLst>
                                      </p:cBhvr>
                                      <p:to>
                                        <p:strVal val="visible"/>
                                      </p:to>
                                    </p:set>
                                    <p:animEffect transition="in" filter="wipe(up)">
                                      <p:cBhvr>
                                        <p:cTn id="47" dur="500"/>
                                        <p:tgtEl>
                                          <p:spTgt spid="8">
                                            <p:graphicEl>
                                              <a:dgm id="{DA3749AB-BB8B-404A-951C-323416D70F4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8">
                                            <p:graphicEl>
                                              <a:dgm id="{199EA9D4-8382-4BF0-9EFC-75EF4B0639D9}"/>
                                            </p:graphicEl>
                                          </p:spTgt>
                                        </p:tgtEl>
                                        <p:attrNameLst>
                                          <p:attrName>style.visibility</p:attrName>
                                        </p:attrNameLst>
                                      </p:cBhvr>
                                      <p:to>
                                        <p:strVal val="visible"/>
                                      </p:to>
                                    </p:set>
                                    <p:animEffect transition="in" filter="wipe(up)">
                                      <p:cBhvr>
                                        <p:cTn id="52" dur="500"/>
                                        <p:tgtEl>
                                          <p:spTgt spid="8">
                                            <p:graphicEl>
                                              <a:dgm id="{199EA9D4-8382-4BF0-9EFC-75EF4B0639D9}"/>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
                                            <p:graphicEl>
                                              <a:dgm id="{BB1A3E68-CC60-4E98-8D4E-EDFECA6A6451}"/>
                                            </p:graphicEl>
                                          </p:spTgt>
                                        </p:tgtEl>
                                        <p:attrNameLst>
                                          <p:attrName>style.visibility</p:attrName>
                                        </p:attrNameLst>
                                      </p:cBhvr>
                                      <p:to>
                                        <p:strVal val="visible"/>
                                      </p:to>
                                    </p:set>
                                    <p:animEffect transition="in" filter="wipe(up)">
                                      <p:cBhvr>
                                        <p:cTn id="55" dur="500"/>
                                        <p:tgtEl>
                                          <p:spTgt spid="8">
                                            <p:graphicEl>
                                              <a:dgm id="{BB1A3E68-CC60-4E98-8D4E-EDFECA6A6451}"/>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
                                            <p:graphicEl>
                                              <a:dgm id="{48C17C19-EECB-40A2-BFC2-C3CC1A164BF3}"/>
                                            </p:graphicEl>
                                          </p:spTgt>
                                        </p:tgtEl>
                                        <p:attrNameLst>
                                          <p:attrName>style.visibility</p:attrName>
                                        </p:attrNameLst>
                                      </p:cBhvr>
                                      <p:to>
                                        <p:strVal val="visible"/>
                                      </p:to>
                                    </p:set>
                                    <p:animEffect transition="in" filter="wipe(up)">
                                      <p:cBhvr>
                                        <p:cTn id="60" dur="500"/>
                                        <p:tgtEl>
                                          <p:spTgt spid="8">
                                            <p:graphicEl>
                                              <a:dgm id="{48C17C19-EECB-40A2-BFC2-C3CC1A164BF3}"/>
                                            </p:graphicEl>
                                          </p:spTgt>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8">
                                            <p:graphicEl>
                                              <a:dgm id="{99BC84AD-386E-4CBE-9902-F132BC90B819}"/>
                                            </p:graphicEl>
                                          </p:spTgt>
                                        </p:tgtEl>
                                        <p:attrNameLst>
                                          <p:attrName>style.visibility</p:attrName>
                                        </p:attrNameLst>
                                      </p:cBhvr>
                                      <p:to>
                                        <p:strVal val="visible"/>
                                      </p:to>
                                    </p:set>
                                    <p:animEffect transition="in" filter="wipe(up)">
                                      <p:cBhvr>
                                        <p:cTn id="63" dur="500"/>
                                        <p:tgtEl>
                                          <p:spTgt spid="8">
                                            <p:graphicEl>
                                              <a:dgm id="{99BC84AD-386E-4CBE-9902-F132BC90B8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F3B088CB-639B-BB88-6625-A800CE0084BF}"/>
              </a:ext>
            </a:extLst>
          </p:cNvPr>
          <p:cNvSpPr txBox="1"/>
          <p:nvPr/>
        </p:nvSpPr>
        <p:spPr>
          <a:xfrm>
            <a:off x="1028699" y="962025"/>
            <a:ext cx="16230601" cy="77200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KAYNAKÇA</a:t>
            </a:r>
            <a:endParaRPr lang="en-US" sz="3000" dirty="0">
              <a:solidFill>
                <a:srgbClr val="262568"/>
              </a:solidFill>
              <a:latin typeface="Times Neue Roman Bold"/>
            </a:endParaRPr>
          </a:p>
          <a:p>
            <a:pPr marL="727077" lvl="1" indent="-457200">
              <a:lnSpc>
                <a:spcPts val="3500"/>
              </a:lnSpc>
              <a:buFont typeface="Arial" panose="020B0604020202020204" pitchFamily="34" charset="0"/>
              <a:buChar char="•"/>
              <a:defRPr/>
            </a:pP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Bailey, K. D. (1994) Methods of Social Research (fourth</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edition). New York: The Free Press.</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Ball, S. J. (1990) Politics and Policy-Making in Education.</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London: Routledge.</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Cohen, 2007.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Research</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methods</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in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education</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(6.ed.). Companion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website</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a:t>
            </a: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Cohen, L. and Holliday, M. (1979) Statistics for</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Education and Physical Education. London: Harper &amp;</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Row.</a:t>
            </a: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Cohen, L. and Holliday, M. (1982) Statistics for </a:t>
            </a:r>
            <a:r>
              <a:rPr lang="en-US"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Socia</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l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Scientists. London: Harper &amp; Row.</a:t>
            </a: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Cohen, L. and Holliday, M. (1996) Practical Statistics for</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Students. London: Paul Chapman.</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Creswell, J. W. (2018).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Reserach</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design</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(5.ed.). SAGE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publishing</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a:t>
            </a: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Glaser, B. G. and Strauss, A. L. (1967) The Discovery of</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Grounded Theory. Chicago, IL: </a:t>
            </a:r>
            <a:r>
              <a:rPr lang="en-US"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Aldane</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Johnson, R.B. (2014).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Educational</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Research</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(5.ed.). SAGE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publishing</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en-US"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Krejcie</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R. V. and Morgan, D. W. (1970) Determining</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sample size for research activities. Educational and</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Psychological Measurement, 30, 607–10.</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Morrison, K. R. B. (2006) Sensitive educational research</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in small states and territories: the case of Macau.</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Compare, 36 (2), 249–64.</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a:p>
            <a:pPr marL="727077" lvl="1" indent="-457200">
              <a:lnSpc>
                <a:spcPts val="3500"/>
              </a:lnSpc>
              <a:buFont typeface="Arial" panose="020B0604020202020204" pitchFamily="34" charset="0"/>
              <a:buChar char="•"/>
              <a:defRP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M</a:t>
            </a:r>
            <a:r>
              <a:rPr lang="en-US"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oser</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C. and </a:t>
            </a:r>
            <a:r>
              <a:rPr lang="en-US"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Kalton</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G. (1977) Survey Methods in</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a:t>
            </a:r>
            <a:r>
              <a:rPr lang="en-US"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Social Investigation. London: Heinemann.</a:t>
            </a:r>
            <a:endPar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endParaRPr>
          </a:p>
        </p:txBody>
      </p:sp>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2" name="TextBox 12"/>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15</a:t>
            </a:r>
            <a:endParaRPr lang="en-US" sz="2000" dirty="0">
              <a:solidFill>
                <a:srgbClr val="262568"/>
              </a:solidFill>
              <a:latin typeface="Times Neue Roman"/>
            </a:endParaRPr>
          </a:p>
        </p:txBody>
      </p:sp>
      <p:sp>
        <p:nvSpPr>
          <p:cNvPr id="6" name="TextBox 6">
            <a:extLst>
              <a:ext uri="{FF2B5EF4-FFF2-40B4-BE49-F238E27FC236}">
                <a16:creationId xmlns:a16="http://schemas.microsoft.com/office/drawing/2014/main" id="{C3468EEC-1208-3A95-958F-5122CC84AE3E}"/>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en-US"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Tree>
    <p:extLst>
      <p:ext uri="{BB962C8B-B14F-4D97-AF65-F5344CB8AC3E}">
        <p14:creationId xmlns:p14="http://schemas.microsoft.com/office/powerpoint/2010/main" val="290820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6">
            <a:extLst>
              <a:ext uri="{FF2B5EF4-FFF2-40B4-BE49-F238E27FC236}">
                <a16:creationId xmlns:a16="http://schemas.microsoft.com/office/drawing/2014/main" id="{F7D0663C-0509-5AB1-007C-C7D1D0C6F017}"/>
              </a:ext>
            </a:extLst>
          </p:cNvPr>
          <p:cNvGraphicFramePr>
            <a:graphicFrameLocks noGrp="1"/>
          </p:cNvGraphicFramePr>
          <p:nvPr>
            <p:extLst>
              <p:ext uri="{D42A27DB-BD31-4B8C-83A1-F6EECF244321}">
                <p14:modId xmlns:p14="http://schemas.microsoft.com/office/powerpoint/2010/main" val="942887131"/>
              </p:ext>
            </p:extLst>
          </p:nvPr>
        </p:nvGraphicFramePr>
        <p:xfrm>
          <a:off x="762000" y="2019300"/>
          <a:ext cx="16764000" cy="62484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A.1. BASİT OLASILIKLI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Bozkurt E. ve Bircan, M. A. (2015). İlkokul beşinci sınıf öğrencilerinin matematik motivasyonları ile matematik dersi akademik başarıları arasındaki ilişkinin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Uluslar arası Türk Eğitim Bilimleri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5, 201-220. </a:t>
                      </a:r>
                    </a:p>
                  </a:txBody>
                  <a:tcPr>
                    <a:solidFill>
                      <a:schemeClr val="accent5">
                        <a:lumMod val="40000"/>
                        <a:lumOff val="60000"/>
                      </a:schemeClr>
                    </a:solidFill>
                  </a:tcPr>
                </a:tc>
                <a:extLst>
                  <a:ext uri="{0D108BD9-81ED-4DB2-BD59-A6C34878D82A}">
                    <a16:rowId xmlns:a16="http://schemas.microsoft.com/office/drawing/2014/main" val="427683837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araştırmada ilköğretim beşinci sınıf öğrencilerinin matematik motivasyonları, matematik dersi akademik başarıları ve bunlar arasındaki ilişki incelenmiştir. Araştırmaya Tokat ilinde dört farklı okulda okuyan 200 ilköğretim öğrencisi katılmıştır. Araştırmada, betimsel araştırmada desenlerinden ilişkisel tarama modeli kullanılmıştır. Araştırmada öğrencilerin matematik motivasyonlarını belirlemek için Aktan ve </a:t>
                      </a:r>
                      <a:r>
                        <a:rPr lang="tr-TR" sz="2000" i="1" dirty="0" err="1">
                          <a:solidFill>
                            <a:srgbClr val="002060"/>
                          </a:solidFill>
                          <a:latin typeface="Times Neue Roman" panose="020B0604020202020204" charset="-94"/>
                        </a:rPr>
                        <a:t>Tezci</a:t>
                      </a:r>
                      <a:r>
                        <a:rPr lang="tr-TR" sz="2000" i="1" dirty="0">
                          <a:solidFill>
                            <a:srgbClr val="002060"/>
                          </a:solidFill>
                          <a:latin typeface="Times Neue Roman" panose="020B0604020202020204" charset="-94"/>
                        </a:rPr>
                        <a:t> (2012) tarafından geliştirilen “Matematik Motivasyon Ölçeği”, matematik dersi akademik başarılarının belirlenmesinde ise birinci dönem matematik dersi karne notları kullanılmıştır. Araştırma verileri </a:t>
                      </a:r>
                      <a:r>
                        <a:rPr lang="tr-TR" sz="2000" i="1" dirty="0" err="1">
                          <a:solidFill>
                            <a:srgbClr val="002060"/>
                          </a:solidFill>
                          <a:latin typeface="Times Neue Roman" panose="020B0604020202020204" charset="-94"/>
                        </a:rPr>
                        <a:t>Spss</a:t>
                      </a:r>
                      <a:r>
                        <a:rPr lang="tr-TR" sz="2000" i="1" dirty="0">
                          <a:solidFill>
                            <a:srgbClr val="002060"/>
                          </a:solidFill>
                          <a:latin typeface="Times Neue Roman" panose="020B0604020202020204" charset="-94"/>
                        </a:rPr>
                        <a:t> 20 programında bağımsız gruplar t-testi ve korelasyon analizleri yapılarak elde edilmiştir. Araştırma sonucunda; öğrencilerin matematik motivasyonları ve matematik dersi başarılarının yüksek olduğu bulgusuna ulaşılmıştır. Matematik motivasyonları ve matematik dersi akademik başarıları cinsiyet değişkenine göre anlamlı bir farklılık göstermemektedir. Matematik dersi akademik başarısı ile motivasyon alt boyutlarından olan içsel hedef yönelimi, dışsal hedef yönelimi, öğrenme inancı, konu değeri, öz yeterlilik arasından pozitif anlamlı bir ilişki bulunmuştur. Ayrıca kız öğrencilerin sınav kaygısının erkek öğrencilere göre anlamlı bir farklılık gösterdiği bulgusuna ve sınav kaygısı ile matematik dersi akademik başarısı arasında negatif yönde olumlu bir ilişki olduğu belirlenmiştir.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 Nicel yöntem: İlişkisel tarama modeli</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çalışma grubunu Tokat ilinde dört farklı okulda öğrenim gören 200 ilköğretim beşinci sınıf öğrencisi oluşturmaktadır. Bu öğrencilerin seçilmesinde basit olasılıklı örnekleme türü dikkate alınmıştır. </a:t>
                      </a:r>
                      <a:r>
                        <a:rPr lang="tr-TR" sz="2000" b="0" i="0" dirty="0">
                          <a:solidFill>
                            <a:srgbClr val="002060"/>
                          </a:solidFill>
                          <a:latin typeface="Times Neue Roman" panose="020B0604020202020204" charset="-94"/>
                        </a:rPr>
                        <a:t>Uç değerler ve eksik veriler silindikten sonra 81 kız ve 64 erkek olmak üzere 145 öğrenciden elde edilen veriler ile çalışma yürütülmüştür.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1162914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6">
            <a:extLst>
              <a:ext uri="{FF2B5EF4-FFF2-40B4-BE49-F238E27FC236}">
                <a16:creationId xmlns:a16="http://schemas.microsoft.com/office/drawing/2014/main" id="{881A230E-030E-37EC-6CA3-86C46907E883}"/>
              </a:ext>
            </a:extLst>
          </p:cNvPr>
          <p:cNvGraphicFramePr>
            <a:graphicFrameLocks noGrp="1"/>
          </p:cNvGraphicFramePr>
          <p:nvPr>
            <p:extLst>
              <p:ext uri="{D42A27DB-BD31-4B8C-83A1-F6EECF244321}">
                <p14:modId xmlns:p14="http://schemas.microsoft.com/office/powerpoint/2010/main" val="3522198261"/>
              </p:ext>
            </p:extLst>
          </p:nvPr>
        </p:nvGraphicFramePr>
        <p:xfrm>
          <a:off x="762000" y="1714500"/>
          <a:ext cx="16764000" cy="68580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A.2. SİSTEMETİK OLASILIKLI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Ay,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Başbay</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 (2017). Çokgenlerle ilgili kavram yanılgıları ve olası nedenler.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Ege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18(1), 83-104.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Araştırmada 7. sınıf öğrencilerinin çokgenler konusuyla ilgili kavram yanılgılarını ve bu yanılgıların nedenlerini belirlemek amaçlanmıştır. Ardışık açıklayıcı desenin kullanıldığı araştırma, 2013-2014 eğitim öğretim yılında yürütülmüştür. Araştırmanın örneklemini İzmir ili merkez ilçelerinden sistematik örnekleme yöntemiyle belirlenen okullarda öğrenim gören 424 öğrenci oluşturmaktadır. Araştırma verilerinin toplanmasında iki aşamalı Çokgenler Kavram Yanılgılarını Belirleme Testi (ÇKYBT) ile Görüşme Formu kullanılmıştır. </a:t>
                      </a:r>
                      <a:r>
                        <a:rPr lang="tr-TR" sz="2000" i="1" dirty="0" err="1">
                          <a:solidFill>
                            <a:srgbClr val="002060"/>
                          </a:solidFill>
                          <a:latin typeface="Times Neue Roman" panose="020B0604020202020204" charset="-94"/>
                        </a:rPr>
                        <a:t>ÇKYBT’de</a:t>
                      </a:r>
                      <a:r>
                        <a:rPr lang="tr-TR" sz="2000" i="1" dirty="0">
                          <a:solidFill>
                            <a:srgbClr val="002060"/>
                          </a:solidFill>
                          <a:latin typeface="Times Neue Roman" panose="020B0604020202020204" charset="-94"/>
                        </a:rPr>
                        <a:t> 15 madde yer almakta olup, testin KR-20 güvenirlik katsayısı .74 olarak elde edilmiştir. Öğrencilerin verdiği yanıtlar ve yaptıkları açıklamalar sınıflandırılarak ne tür kavram yanılgıları olduğu tespit edilmiştir. Görüşme formu ise kavram yanılgılarının olası nedenlerini belirlemek amacıyla kullanılmıştır. </a:t>
                      </a:r>
                      <a:r>
                        <a:rPr lang="tr-TR" sz="2000" i="1" dirty="0" err="1">
                          <a:solidFill>
                            <a:srgbClr val="002060"/>
                          </a:solidFill>
                          <a:latin typeface="Times Neue Roman" panose="020B0604020202020204" charset="-94"/>
                        </a:rPr>
                        <a:t>ÇKYBT’den</a:t>
                      </a:r>
                      <a:r>
                        <a:rPr lang="tr-TR" sz="2000" i="1" dirty="0">
                          <a:solidFill>
                            <a:srgbClr val="002060"/>
                          </a:solidFill>
                          <a:latin typeface="Times Neue Roman" panose="020B0604020202020204" charset="-94"/>
                        </a:rPr>
                        <a:t> elde edilen verilerin analizinde yüzde ve frekans hesaplamaları kullanılırken, görüşmelerden elde edilen veriler içerik analizine tabi tutulmuştur. Bulgulara göre öğrencilerin çokgenlerle ilgili kavramların özellikleri, bu kavramların sınıflandırılması ve tanımlanması, aralarındaki ilişkilerin belirlenmesi ile ilgili kavram yanılgıları olduğu belirlenmiştir. Bu yanılgıların temelinde öğrencilerin kendisinden, öğretmenden, kullanılan materyal, araç gereçler ve dilin çeşitli özellikleri gibi etmenlerin olduğu tespit edilmiştir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Ardışık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evreni İzmir ili merkez ilçelerinde bulunan okullarda öğrenim gören yedinci sınıf öğrencilerinden oluşmaktadır. Araştırmanın örneklemi ise bu ilçelerde bulunan okullar arasından sistematik örnekleme yöntemiyle belirlenen okullarda 2013-2014 eğitim öğretim yılında öğrenim gören 7. sınıf 424 öğrenciden oluşmaktadır. Sistematik örnekleme yoluyla belirlenen okullarda öğrenim gören 855 yedinci sınıf öğrencisine ÇKYBT uygulanmış, ancak soruların çoğunluğuna açıklama yazmayan, birden fazla seçeneği işaretleyen, hiçbir soruyu çözmeyen ya da test kâğıdına anlaşılamayan yazılar yazan öğrenciler tespit edilerek yanıtları değerlendirmeye alınmamıştır. Değerlendirmeye alınan 424 öğrencinin % 56’sı (238) kadın, % 44’ü (186) erkek öğrencilerden oluşmaktadır.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4741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16">
            <a:extLst>
              <a:ext uri="{FF2B5EF4-FFF2-40B4-BE49-F238E27FC236}">
                <a16:creationId xmlns:a16="http://schemas.microsoft.com/office/drawing/2014/main" id="{2D90B2CA-377B-416A-DDD1-751585F134D9}"/>
              </a:ext>
            </a:extLst>
          </p:cNvPr>
          <p:cNvGraphicFramePr>
            <a:graphicFrameLocks noGrp="1"/>
          </p:cNvGraphicFramePr>
          <p:nvPr>
            <p:extLst>
              <p:ext uri="{D42A27DB-BD31-4B8C-83A1-F6EECF244321}">
                <p14:modId xmlns:p14="http://schemas.microsoft.com/office/powerpoint/2010/main" val="2702251447"/>
              </p:ext>
            </p:extLst>
          </p:nvPr>
        </p:nvGraphicFramePr>
        <p:xfrm>
          <a:off x="762000" y="2476500"/>
          <a:ext cx="16764000" cy="53340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A.3.1. ORANTILI TABAKALI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Sharma</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S. (2005).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Multicultural</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education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Teacher’s</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perceptions</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and</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preparation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en-US"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Journal Of College Teaching And Learning</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2(5), 53-64.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çalışmada araştırmacı, K-12 okulu öğretmenlerinin çok kültürlü eğitim algılarını ve Kuzeybatı Florida'daki bir okul bölgesindeki kültürel açıdan farklı öğrencilere eğitim vermek için profesyonel hazırlıklarını araştırmış ve tanımlamıştır. Bu, nicel ve nitel araştırma yöntemlerini birleştiren betimsel bir araştırmaydı. Anket için 150 K-12 öğretmeninden oluşan orantılı, tabakalı rastgele bir örneklem ve görüşmeler için 15 öğretmenden oluşan bir vaka çalışması kullanıldı. Korelasyon katsayıları ve ANOVA sonuçları, öğretmenlerin demografik özellikleri ile algıları arasında genel olarak önemli ölçüde düşük korelasyonlar belirledi. Önceki araştırmalar ve bu çalışmadan elde edilen bulgular, kültürel olarak farklı öğrencilerin öğretmenlerinin çok kültürlü eğitimde etkili bir hazırlığa ihtiyaç duyduğunu göstermektedir.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Bu çalışmada nitel ve nicel araştırma teknikleri kullanılmıştır. Veriler, bir anket anketi ve bir vaka çalışması kullanılarak toplanmıştır. Hedef nüfus Florida, </a:t>
                      </a:r>
                      <a:r>
                        <a:rPr lang="tr-TR" sz="2000" b="0" i="1" dirty="0" err="1">
                          <a:solidFill>
                            <a:srgbClr val="002060"/>
                          </a:solidFill>
                          <a:latin typeface="Times Neue Roman" panose="020B0604020202020204" charset="-94"/>
                        </a:rPr>
                        <a:t>Escambia</a:t>
                      </a:r>
                      <a:r>
                        <a:rPr lang="tr-TR" sz="2000" b="0" i="1" dirty="0">
                          <a:solidFill>
                            <a:srgbClr val="002060"/>
                          </a:solidFill>
                          <a:latin typeface="Times Neue Roman" panose="020B0604020202020204" charset="-94"/>
                        </a:rPr>
                        <a:t> İlçesi Okul Bölgesi'nden devlet lisesi, ortaokul ve ilkokul öğretmenleriydi. Her </a:t>
                      </a:r>
                      <a:r>
                        <a:rPr lang="tr-TR" sz="2000" b="0" i="1" dirty="0">
                          <a:solidFill>
                            <a:srgbClr val="002060"/>
                          </a:solidFill>
                          <a:highlight>
                            <a:srgbClr val="FFFF00"/>
                          </a:highlight>
                          <a:latin typeface="Times Neue Roman" panose="020B0604020202020204" charset="-94"/>
                        </a:rPr>
                        <a:t>eğitim seviyesinden </a:t>
                      </a:r>
                      <a:r>
                        <a:rPr lang="tr-TR" sz="2000" b="0" i="1" dirty="0">
                          <a:solidFill>
                            <a:srgbClr val="002060"/>
                          </a:solidFill>
                          <a:latin typeface="Times Neue Roman" panose="020B0604020202020204" charset="-94"/>
                        </a:rPr>
                        <a:t>elli öğretmen, orantılı, tabakalı rastgele bir örneklem kullanılarak seçildi. Anket, seçilen öğretmenlere önceden adresleri yazılmış, damgalı bir iade zarfı ile postalanmıştır. Vaka çalışması (mülakatlar) için 15 öğretmen seçildi. Her eğitim seviyesinden (lise, ortaokul ve ilkokul) beş öğretmen, anket araştırması için kullanılan aynı popülasyondan orantılı, tabakalı rastgele bir örneklem kullanılarak seçildi.</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372765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16">
            <a:extLst>
              <a:ext uri="{FF2B5EF4-FFF2-40B4-BE49-F238E27FC236}">
                <a16:creationId xmlns:a16="http://schemas.microsoft.com/office/drawing/2014/main" id="{B1220C74-4844-7529-7A6F-110B892F59D5}"/>
              </a:ext>
            </a:extLst>
          </p:cNvPr>
          <p:cNvGraphicFramePr>
            <a:graphicFrameLocks noGrp="1"/>
          </p:cNvGraphicFramePr>
          <p:nvPr>
            <p:extLst>
              <p:ext uri="{D42A27DB-BD31-4B8C-83A1-F6EECF244321}">
                <p14:modId xmlns:p14="http://schemas.microsoft.com/office/powerpoint/2010/main" val="1587017752"/>
              </p:ext>
            </p:extLst>
          </p:nvPr>
        </p:nvGraphicFramePr>
        <p:xfrm>
          <a:off x="914400" y="3238500"/>
          <a:ext cx="16764000" cy="338328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A.3.2. ORANTISIZ TABAKALI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 Künye:</a:t>
                      </a:r>
                      <a:endPar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endParaRPr lang="tr-TR" sz="240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endParaRPr lang="tr-TR" sz="24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endParaRPr lang="tr-TR" sz="2400" b="0" i="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31788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962025"/>
            <a:ext cx="16230600" cy="6924973"/>
          </a:xfrm>
          <a:prstGeom prst="rect">
            <a:avLst/>
          </a:prstGeom>
        </p:spPr>
        <p:txBody>
          <a:bodyPr wrap="square" lIns="0" tIns="0" rIns="0" bIns="0" rtlCol="0" anchor="t">
            <a:spAutoFit/>
          </a:bodyPr>
          <a:lstStyle/>
          <a:p>
            <a:r>
              <a:rPr lang="en-US" sz="3000" b="1" dirty="0">
                <a:solidFill>
                  <a:srgbClr val="262568"/>
                </a:solidFill>
                <a:latin typeface="Times Neue Roman" panose="020B0604020202020204" charset="-94"/>
              </a:rPr>
              <a:t>AKIŞ</a:t>
            </a: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Giriş ve terminoloji</a:t>
            </a: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Yanıtlanma oranı</a:t>
            </a:r>
            <a:endParaRPr lang="tr-TR" sz="3000" b="1" dirty="0">
              <a:solidFill>
                <a:srgbClr val="002060"/>
              </a:solidFill>
              <a:effectLst/>
              <a:latin typeface="Times Neue Roman" panose="020B0604020202020204" charset="-94"/>
              <a:ea typeface="Calibri" panose="020F0502020204030204" pitchFamily="34" charset="0"/>
              <a:cs typeface="Times New Roman" panose="02020603050405020304" pitchFamily="18" charset="0"/>
            </a:endParaRP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Örnekleme hatası</a:t>
            </a: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Örneklemin temsil gücü</a:t>
            </a:r>
          </a:p>
          <a:p>
            <a:pPr marL="784227" lvl="1" indent="-514350">
              <a:buFont typeface="Wingdings" panose="05000000000000000000" pitchFamily="2" charset="2"/>
              <a:buChar char="§"/>
            </a:pPr>
            <a:r>
              <a:rPr lang="tr-TR" sz="3000" b="1" dirty="0">
                <a:solidFill>
                  <a:srgbClr val="002060"/>
                </a:solidFill>
                <a:effectLst/>
                <a:latin typeface="Times Neue Roman" panose="020B0604020202020204" charset="-94"/>
                <a:ea typeface="Calibri" panose="020F0502020204030204" pitchFamily="34" charset="0"/>
                <a:cs typeface="Times New Roman" panose="02020603050405020304" pitchFamily="18" charset="0"/>
              </a:rPr>
              <a:t>Örnekleme erişim</a:t>
            </a: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Örnekleme stratejileri hiyerarşisi</a:t>
            </a:r>
          </a:p>
          <a:p>
            <a:pPr marL="784227" lvl="1" indent="-514350">
              <a:buFont typeface="Wingdings" panose="05000000000000000000" pitchFamily="2" charset="2"/>
              <a:buChar char="§"/>
            </a:pPr>
            <a:r>
              <a:rPr lang="tr-TR" sz="3000" b="1" dirty="0">
                <a:solidFill>
                  <a:srgbClr val="002060"/>
                </a:solidFill>
                <a:effectLst/>
                <a:latin typeface="Times Neue Roman" panose="020B0604020202020204" charset="-94"/>
                <a:ea typeface="Calibri" panose="020F0502020204030204" pitchFamily="34" charset="0"/>
                <a:cs typeface="Times New Roman" panose="02020603050405020304" pitchFamily="18" charset="0"/>
              </a:rPr>
              <a:t>Olasılıklı örneklemeler</a:t>
            </a:r>
          </a:p>
          <a:p>
            <a:pPr marL="1184277" lvl="2" indent="-457200">
              <a:buFont typeface="Wingdings" panose="05000000000000000000" pitchFamily="2" charset="2"/>
              <a:buChar cha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Basit tesadüfi örnekleme / Sistematik örnekleme / Tesadüfi tabakalı örnekleme (Orantılı tabakalı örnekleme - Orantısız tabakalı örnekleme) / Küme örnekleme / Aşamalı örnekleme / Çok aşamalı örnekleme</a:t>
            </a:r>
          </a:p>
          <a:p>
            <a:pPr marL="784227" lvl="1" indent="-514350">
              <a:buFont typeface="Wingdings" panose="05000000000000000000" pitchFamily="2" charset="2"/>
              <a:buChar char="§"/>
            </a:pPr>
            <a:r>
              <a:rPr lang="tr-TR" sz="3000" b="1" dirty="0">
                <a:solidFill>
                  <a:srgbClr val="002060"/>
                </a:solidFill>
                <a:effectLst/>
                <a:latin typeface="Times Neue Roman" panose="020B0604020202020204" charset="-94"/>
                <a:ea typeface="Calibri" panose="020F0502020204030204" pitchFamily="34" charset="0"/>
                <a:cs typeface="Times New Roman" panose="02020603050405020304" pitchFamily="18" charset="0"/>
              </a:rPr>
              <a:t>O</a:t>
            </a: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lasılıklı olmayan örneklemeler</a:t>
            </a:r>
          </a:p>
          <a:p>
            <a:pPr marL="1184277" lvl="2" indent="-457200">
              <a:buFont typeface="Wingdings" panose="05000000000000000000" pitchFamily="2" charset="2"/>
              <a:buChar char="§"/>
            </a:pP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Uygun durum örnekleme / Kota örnekleme / Amaçlı örnekleme / Boyutsal örnekleme / Kartopu örnekleme / Gönüllü örnekleme / Kuramsal örnekleme</a:t>
            </a:r>
          </a:p>
          <a:p>
            <a:pPr marL="784227" lvl="1" indent="-514350">
              <a:buFont typeface="Wingdings" panose="05000000000000000000" pitchFamily="2" charset="2"/>
              <a:buChar char="§"/>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Örnekleme stratejilerini planlama</a:t>
            </a:r>
          </a:p>
        </p:txBody>
      </p:sp>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6" name="TextBox 6"/>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8" name="TextBox 8"/>
          <p:cNvSpPr txBox="1"/>
          <p:nvPr/>
        </p:nvSpPr>
        <p:spPr>
          <a:xfrm>
            <a:off x="1028700" y="8422323"/>
            <a:ext cx="12598483" cy="1044574"/>
          </a:xfrm>
          <a:prstGeom prst="rect">
            <a:avLst/>
          </a:prstGeom>
        </p:spPr>
        <p:txBody>
          <a:bodyPr lIns="0" tIns="0" rIns="0" bIns="0" rtlCol="0" anchor="t">
            <a:spAutoFit/>
          </a:bodyPr>
          <a:lstStyle/>
          <a:p>
            <a:pPr>
              <a:lnSpc>
                <a:spcPts val="2800"/>
              </a:lnSpc>
            </a:pPr>
            <a:endParaRPr/>
          </a:p>
          <a:p>
            <a:pPr>
              <a:lnSpc>
                <a:spcPts val="2800"/>
              </a:lnSpc>
            </a:pPr>
            <a:endParaRPr/>
          </a:p>
          <a:p>
            <a:pPr>
              <a:lnSpc>
                <a:spcPts val="2800"/>
              </a:lnSpc>
            </a:pPr>
            <a:r>
              <a:rPr lang="en-US" sz="2000">
                <a:solidFill>
                  <a:srgbClr val="262568"/>
                </a:solidFill>
                <a:latin typeface="Times Neue Roman"/>
              </a:rPr>
              <a:t>2</a:t>
            </a:r>
          </a:p>
        </p:txBody>
      </p:sp>
      <p:pic>
        <p:nvPicPr>
          <p:cNvPr id="10" name="Resim 9">
            <a:extLst>
              <a:ext uri="{FF2B5EF4-FFF2-40B4-BE49-F238E27FC236}">
                <a16:creationId xmlns:a16="http://schemas.microsoft.com/office/drawing/2014/main" id="{C378EC9D-FA8C-E072-C26D-A59B24F0C958}"/>
              </a:ext>
            </a:extLst>
          </p:cNvPr>
          <p:cNvPicPr>
            <a:picLocks noChangeAspect="1"/>
          </p:cNvPicPr>
          <p:nvPr/>
        </p:nvPicPr>
        <p:blipFill rotWithShape="1">
          <a:blip r:embed="rId2">
            <a:extLst>
              <a:ext uri="{28A0092B-C50C-407E-A947-70E740481C1C}">
                <a14:useLocalDpi xmlns:a14="http://schemas.microsoft.com/office/drawing/2010/main" val="0"/>
              </a:ext>
            </a:extLst>
          </a:blip>
          <a:srcRect l="47862" t="52015" r="22927" b="8884"/>
          <a:stretch/>
        </p:blipFill>
        <p:spPr>
          <a:xfrm>
            <a:off x="9859913" y="1127575"/>
            <a:ext cx="2971800" cy="2812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7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6">
            <a:extLst>
              <a:ext uri="{FF2B5EF4-FFF2-40B4-BE49-F238E27FC236}">
                <a16:creationId xmlns:a16="http://schemas.microsoft.com/office/drawing/2014/main" id="{76B5AF97-D71C-C42B-945C-D67322104311}"/>
              </a:ext>
            </a:extLst>
          </p:cNvPr>
          <p:cNvGraphicFramePr>
            <a:graphicFrameLocks noGrp="1"/>
          </p:cNvGraphicFramePr>
          <p:nvPr>
            <p:extLst>
              <p:ext uri="{D42A27DB-BD31-4B8C-83A1-F6EECF244321}">
                <p14:modId xmlns:p14="http://schemas.microsoft.com/office/powerpoint/2010/main" val="1880960949"/>
              </p:ext>
            </p:extLst>
          </p:nvPr>
        </p:nvGraphicFramePr>
        <p:xfrm>
          <a:off x="762000" y="2171700"/>
          <a:ext cx="16764000" cy="5943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A.4.1. TEK AŞAMALI KÜME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Özbek, R., Kahyaoğlu, M., &amp; Özgen, N. (2007). Öğretmen adaylarının öğretmenlik mesleğine yönelik görüşleri.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Sosyal Bilimler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9(2), s.221-232.</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araştırmanın amacı, Eğitim Fakültesi öğrencilerinin, Öğretmenlik mesleğine olan görüşlerinin incelenmesidir. Öğretmen adaylarının görüşleri kişisel, ekonomik ve sosyal özellikler bakımından incelenmiştir. Araştırma iki bölümden oluşturulmuştur. Birinci bölümde, öğretmen adaylarının okudukları bölüm, sınıf, cinsiyet, ailelerinin gelir düzeyi ve babalarının eğitim düzeyleri incelenmiştir. Sonraki bölümde ise öğretmen adaylarının bireysel özelliklerine bağlı olarak öğretmenlik mesleğine olan görüşleri bireysel özelliklerle karşılaştırmalı olarak test edilmiştir. Aday öğretmenlerin görüşlerini almak için betimleme-tarama yöntemi kullanılmıştır. Veri toplama aracı olarak anket uygulanmıştır. Sonuçlar, bilgisayar ortamında SPSS programında istatistiksel çözümleri yapılarak değerlendirilmiştir. Araştırmaya, Siirt Eğitim Fakültesinde okumakta olan Sınıf Öğretmenliği, Matematik Öğretmenliği, Sosyal Bilgiler Öğretmenliği ile Fen Bilgisi Öğretmenliği bölümü öğrencileri katılmışlardır. Araştırmaya birinci sınıflardan 228 ve dördüncü sınıflardan 242 öğrenci katılmıştır.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dirty="0">
                          <a:solidFill>
                            <a:srgbClr val="002060"/>
                          </a:solidFill>
                          <a:latin typeface="Times Neue Roman" panose="020B0604020202020204" charset="-94"/>
                        </a:rPr>
                        <a:t>Genel tarama modeli</a:t>
                      </a:r>
                    </a:p>
                    <a:p>
                      <a:pPr algn="just"/>
                      <a:endParaRPr lang="tr-TR" sz="20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2004-2005 Öğretim yılında Dicle Üniversitesi, Siirt Eğitim Fakültesi’nde öğrenim gören öğrenciler araştırmanın evrenini oluşturmaktadır. Evreni temsil edecek öğretmen adaylarının seçimi “küme örnekleme” yöntemi ile yapılmıştır. Küme örnekleme yöntemi kapsamında İlköğretim Bölümü kapsamında, Sınıf Öğretmenliği, Matematik Öğretmenliği, Sosyal Bilgiler Öğretmenliği ve Fen Bilgisi Öğretmenliği Ana Bilim Dalı öğrencileri alınmıştır.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1654827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16">
            <a:extLst>
              <a:ext uri="{FF2B5EF4-FFF2-40B4-BE49-F238E27FC236}">
                <a16:creationId xmlns:a16="http://schemas.microsoft.com/office/drawing/2014/main" id="{2D90B2CA-377B-416A-DDD1-751585F134D9}"/>
              </a:ext>
            </a:extLst>
          </p:cNvPr>
          <p:cNvGraphicFramePr>
            <a:graphicFrameLocks noGrp="1"/>
          </p:cNvGraphicFramePr>
          <p:nvPr>
            <p:extLst>
              <p:ext uri="{D42A27DB-BD31-4B8C-83A1-F6EECF244321}">
                <p14:modId xmlns:p14="http://schemas.microsoft.com/office/powerpoint/2010/main" val="814339057"/>
              </p:ext>
            </p:extLst>
          </p:nvPr>
        </p:nvGraphicFramePr>
        <p:xfrm>
          <a:off x="762000" y="3733800"/>
          <a:ext cx="16764000" cy="338328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A.4.2. ÇOK AŞAMALI KÜME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 Künye:</a:t>
                      </a:r>
                      <a:endPar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endParaRPr lang="tr-TR" sz="240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endParaRPr lang="tr-TR" sz="24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endParaRPr lang="tr-TR" sz="2400" b="0" i="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4034992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16">
            <a:extLst>
              <a:ext uri="{FF2B5EF4-FFF2-40B4-BE49-F238E27FC236}">
                <a16:creationId xmlns:a16="http://schemas.microsoft.com/office/drawing/2014/main" id="{406BE1A0-A8D8-392D-7E69-007A27CB36F1}"/>
              </a:ext>
            </a:extLst>
          </p:cNvPr>
          <p:cNvGraphicFramePr>
            <a:graphicFrameLocks noGrp="1"/>
          </p:cNvGraphicFramePr>
          <p:nvPr>
            <p:extLst>
              <p:ext uri="{D42A27DB-BD31-4B8C-83A1-F6EECF244321}">
                <p14:modId xmlns:p14="http://schemas.microsoft.com/office/powerpoint/2010/main" val="2927835606"/>
              </p:ext>
            </p:extLst>
          </p:nvPr>
        </p:nvGraphicFramePr>
        <p:xfrm>
          <a:off x="762000" y="1409700"/>
          <a:ext cx="16764000" cy="7467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B.1. UYGUN DURUM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Bakioğlu, A. ve Korumaz, M. (2014). Öğretmenlerin okulda yalnızlıklarının kariyer evrelerine göre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Eğitim Bilimleri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39, 25-54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çalışmanın amacı farklı kariyer evrelerinde yer alan öğretmenlerin okullardaki yalnızlık durumlarının öğretmenlerin kariyer evrelerine göre incelenmesidir. Bu temel amacın yanında öğretmenlerin okulda yalnızlıkları, öğretmenlerin medeni durumları ve eğitim seviyelerine göre de incelenmiştir. Araştırmada öğretmenlerin okulda yalnızlıklarının sınırlarının anlaşılması ve elde edilen sonuçların genellenebilir anlam bütünleri oluşturması için nicel, elde edilen genel bilgilerin derinlemesine anlaşılması ve anlamlandırılabilmesi için nitel boyutları içeren karma yöntem kullanılmıştır. Araştırmanın nicel boyutu için İş Yerinde Yalnızlık Ölçeği kullanılırken, araştırmanın nitel boyutunda veri toplamak için standartlaştırılmış açık uçlu görüşme yöntemi kullanılmıştır. Araştırmanın nicel verileri tek yönlü varyans analizi ve ilişkisiz örneklemler için t-testi ile analiz edilmiştir. Araştırmanın nitel verileri ise içerik analizi yöntemiyle analiz edilmiştir. Yapılan analizler sonucunda öğretmenlerin kariyer evrelerine göre, medeni durumları ve öğrenim seviyelerine göre okulda yalnızlıkları arasında anlamlı düzeyde fark olduğu sonucuna ulaşılmıştır. Araştırmanın nitel boyutundaki verilerin analiz edilmesi sonucunda ise öğretmenlerin okulda yalnızlığı bireysel ve örgütsel bir durum olarak algıladıkları; okulda yalnızlığın sebebi olarak eğitim sistemi, bireysel farklılıklar, algı sorunları ve mesleki uyuşmazlığı gördükleri; okulda yalnızlığın sonucu olarak bireysel ve örgütsel kayıp, baş etme isteği ve duygusal yoksunluğun ortaya çıktığı; okulda yalnızlıkla baş etme stratejisi olarak ortadan kaldırma, sorgulama ve kabullenme yolunu seçtikleri sonucuna ulaşılmıştır.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Sıralı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Nicel Boyut: Araştırmanın nicel boyutunun örneklemini belirlemek için amaçlı örnekleme yöntemlerinden biri olan kolay ulaşılabilir durum örnekleme yöntemi kullanılmıştır. Bu örnekleme yöntemi araştırmaya hız ve pratiklik kazandırır çünkü araştırmacı yakın olan ve ulaşılması kolay olan kişileri örnekleme dahil eder (Yıldırım ve Şimşek, 2005). Araştırmanın örnekleme yöntemine uygun olarak belirlenen ve araştırmanın nicel boyutuna katılan 2013-2014 eğitim-öğretim yılında İstanbul’da görev yapan 465 öğretmenin kariyer evreleri Bakioğlu’nun (1996) çalışmasında öğretmenler için önerdiği kariyer evrelerine uygun olarak belirlenmiştir. </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1688466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6">
            <a:extLst>
              <a:ext uri="{FF2B5EF4-FFF2-40B4-BE49-F238E27FC236}">
                <a16:creationId xmlns:a16="http://schemas.microsoft.com/office/drawing/2014/main" id="{76B5AF97-D71C-C42B-945C-D67322104311}"/>
              </a:ext>
            </a:extLst>
          </p:cNvPr>
          <p:cNvGraphicFramePr>
            <a:graphicFrameLocks noGrp="1"/>
          </p:cNvGraphicFramePr>
          <p:nvPr>
            <p:extLst>
              <p:ext uri="{D42A27DB-BD31-4B8C-83A1-F6EECF244321}">
                <p14:modId xmlns:p14="http://schemas.microsoft.com/office/powerpoint/2010/main" val="2185556205"/>
              </p:ext>
            </p:extLst>
          </p:nvPr>
        </p:nvGraphicFramePr>
        <p:xfrm>
          <a:off x="762000" y="1409700"/>
          <a:ext cx="16764000" cy="7467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B.2. KOTA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Bakioğlu, A. ve Korumaz, M. (2014). Öğretmenlerin okulda yalnızlıklarının kariyer evrelerine göre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Eğitim Bilimleri Dergisi</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39, 25-54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çalışmanın amacı farklı kariyer evrelerinde yer alan öğretmenlerin okullardaki yalnızlık durumlarının öğretmenlerin kariyer evrelerine göre incelenmesidir. Bu temel amacın yanında öğretmenlerin okulda yalnızlıkları, öğretmenlerin medeni durumları ve eğitim seviyelerine göre de incelenmiştir. Araştırmada öğretmenlerin okulda yalnızlıklarının sınırlarının anlaşılması ve elde edilen sonuçların genellenebilir anlam bütünleri oluşturması için nicel, elde edilen genel bilgilerin derinlemesine anlaşılması ve anlamlandırılabilmesi için nitel boyutları içeren karma yöntem kullanılmıştır. Araştırmanın nicel boyutu için İş Yerinde Yalnızlık Ölçeği kullanılırken, araştırmanın nitel boyutunda veri toplamak için standartlaştırılmış açık uçlu görüşme yöntemi kullanılmıştır. Araştırmanın nicel verileri tek yönlü varyans analizi ve ilişkisiz örneklemler için t-testi ile analiz edilmiştir. Araştırmanın nitel verileri ise içerik analizi yöntemiyle analiz edilmiştir. Yapılan analizler sonucunda öğretmenlerin kariyer evrelerine göre, medeni durumları ve öğrenim seviyelerine göre okulda yalnızlıkları arasında anlamlı düzeyde fark olduğu sonucuna ulaşılmıştır. Araştırmanın nitel boyutundaki verilerin analiz edilmesi sonucunda ise öğretmenlerin okulda yalnızlığı bireysel ve örgütsel bir durum olarak algıladıkları; okulda yalnızlığın sebebi olarak eğitim sistemi, bireysel farklılıklar, algı sorunları ve mesleki uyuşmazlığı gördükleri; okulda yalnızlığın sonucu olarak bireysel ve örgütsel kayıp, baş etme isteği ve duygusal yoksunluğun ortaya çıktığı; okulda yalnızlıkla baş etme stratejisi olarak ortadan kaldırma, sorgulama ve kabullenme yolunu seçtikleri sonucuna ulaşılmıştır.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Sıralı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nitel boyutu için olasılıklı olmayan örnekleme yöntemlerinden biri olan kota örnekleme yöntemi tercih edilmiştir. Kota örneklemede araştırmacı araştırmanın konusuna göre ilgili kategorileri belirler, her kategoride kaç kişi olacağına karar verir ve örneklemin kategorilerindeki kişi sayısını sabit tutar. Kota örnekleme her kategori için belirlenen kritere uygun bireylerin araştırmada yer almasını garanti eder (</a:t>
                      </a:r>
                      <a:r>
                        <a:rPr lang="tr-TR" sz="2000" b="0" i="1" dirty="0" err="1">
                          <a:solidFill>
                            <a:srgbClr val="002060"/>
                          </a:solidFill>
                          <a:latin typeface="Times Neue Roman" panose="020B0604020202020204" charset="-94"/>
                        </a:rPr>
                        <a:t>Neuman</a:t>
                      </a:r>
                      <a:r>
                        <a:rPr lang="tr-TR" sz="2000" b="0" i="1" dirty="0">
                          <a:solidFill>
                            <a:srgbClr val="002060"/>
                          </a:solidFill>
                          <a:latin typeface="Times Neue Roman" panose="020B0604020202020204" charset="-94"/>
                        </a:rPr>
                        <a:t>, 2007). Bu çalışma için kategori olarak öğretmenlerin kariyer evreleri kabul edilmiştir. Bu kategorilerin her biri için araştırmanın nicel boyutunda da yer almış ve görüşmelerde iş yerinde yalnızlık yaşadığını ifade eden, araştırmaya katılım konusunda gönüllü sekiz öğretmen bulunmaktadır.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364755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6">
            <a:extLst>
              <a:ext uri="{FF2B5EF4-FFF2-40B4-BE49-F238E27FC236}">
                <a16:creationId xmlns:a16="http://schemas.microsoft.com/office/drawing/2014/main" id="{8D6ECA30-CA4E-FAB0-BBA3-C6B55B4A3C46}"/>
              </a:ext>
            </a:extLst>
          </p:cNvPr>
          <p:cNvGraphicFramePr>
            <a:graphicFrameLocks noGrp="1"/>
          </p:cNvGraphicFramePr>
          <p:nvPr>
            <p:extLst>
              <p:ext uri="{D42A27DB-BD31-4B8C-83A1-F6EECF244321}">
                <p14:modId xmlns:p14="http://schemas.microsoft.com/office/powerpoint/2010/main" val="586945128"/>
              </p:ext>
            </p:extLst>
          </p:nvPr>
        </p:nvGraphicFramePr>
        <p:xfrm>
          <a:off x="762000" y="1562100"/>
          <a:ext cx="16764000" cy="71628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B.3. AMAÇLI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Ay,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Başbay</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 (2017). Çokgenlerle ilgili kavram yanılgıları ve olası nedenler.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Ege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18(1), 83-104.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Araştırmada 7. sınıf öğrencilerinin çokgenler konusuyla ilgili kavram yanılgılarını ve bu yanılgıların nedenlerini belirlemek amaçlanmıştır. Ardışık açıklayıcı desenin kullanıldığı araştırma, 2013-2014 eğitim öğretim yılında yürütülmüştür. Araştırmanın örneklemini İzmir ili merkez ilçelerinden sistematik örnekleme yöntemiyle belirlenen okullarda öğrenim gören 424 öğrenci oluşturmaktadır. Araştırma verilerinin toplanmasında iki aşamalı Çokgenler Kavram Yanılgılarını Belirleme Testi (ÇKYBT) ile Görüşme Formu kullanılmıştır. </a:t>
                      </a:r>
                      <a:r>
                        <a:rPr lang="tr-TR" sz="2000" i="1" dirty="0" err="1">
                          <a:solidFill>
                            <a:srgbClr val="002060"/>
                          </a:solidFill>
                          <a:latin typeface="Times Neue Roman" panose="020B0604020202020204" charset="-94"/>
                        </a:rPr>
                        <a:t>ÇKYBT’de</a:t>
                      </a:r>
                      <a:r>
                        <a:rPr lang="tr-TR" sz="2000" i="1" dirty="0">
                          <a:solidFill>
                            <a:srgbClr val="002060"/>
                          </a:solidFill>
                          <a:latin typeface="Times Neue Roman" panose="020B0604020202020204" charset="-94"/>
                        </a:rPr>
                        <a:t> 15 madde yer almakta olup, testin KR-20 güvenirlik katsayısı .74 olarak elde edilmiştir. Öğrencilerin verdiği yanıtlar ve yaptıkları açıklamalar sınıflandırılarak ne tür kavram yanılgıları olduğu tespit edilmiştir. Görüşme formu ise kavram yanılgılarının olası nedenlerini belirlemek amacıyla kullanılmıştır. </a:t>
                      </a:r>
                      <a:r>
                        <a:rPr lang="tr-TR" sz="2000" i="1" dirty="0" err="1">
                          <a:solidFill>
                            <a:srgbClr val="002060"/>
                          </a:solidFill>
                          <a:latin typeface="Times Neue Roman" panose="020B0604020202020204" charset="-94"/>
                        </a:rPr>
                        <a:t>ÇKYBT’den</a:t>
                      </a:r>
                      <a:r>
                        <a:rPr lang="tr-TR" sz="2000" i="1" dirty="0">
                          <a:solidFill>
                            <a:srgbClr val="002060"/>
                          </a:solidFill>
                          <a:latin typeface="Times Neue Roman" panose="020B0604020202020204" charset="-94"/>
                        </a:rPr>
                        <a:t> elde edilen verilerin analizinde yüzde ve frekans hesaplamaları kullanılırken, görüşmelerden elde edilen veriler içerik analizine tabi tutulmuştur. Bulgulara göre öğrencilerin çokgenlerle ilgili kavramların özellikleri, bu kavramların sınıflandırılması ve tanımlanması, aralarındaki ilişkilerin belirlenmesi ile ilgili kavram yanılgıları olduğu belirlenmiştir. Bu yanılgıların temelinde öğrencilerin kendisinden, öğretmenden, kullanılan materyal, araç gereçler ve dilin çeşitli özellikleri gibi etmenlerin olduğu tespit edilmiştir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Ardışık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nitel verilerini elde etmek amacıyla ölçüt örnekleme kullanılarak 2’si erkek 3’ü kadın olmak üzere toplam 5 katılımcı belirlenmiştir. Ölçüt örnekleme, araştırmacı tarafından önceden belirlenen bir dizi ölçütü karşılayan bütün durumların çalışılması şeklinde gerçekleştirilir (Yıldırım ve Şimşek, 2011). Bu amaçla öncelikle nicel veriler toplanıp analiz edilmiş, </a:t>
                      </a:r>
                      <a:r>
                        <a:rPr lang="tr-TR" sz="2000" b="0" i="1" dirty="0" err="1">
                          <a:solidFill>
                            <a:srgbClr val="002060"/>
                          </a:solidFill>
                          <a:latin typeface="Times Neue Roman" panose="020B0604020202020204" charset="-94"/>
                        </a:rPr>
                        <a:t>ÇKYBT’deki</a:t>
                      </a:r>
                      <a:r>
                        <a:rPr lang="tr-TR" sz="2000" b="0" i="1" dirty="0">
                          <a:solidFill>
                            <a:srgbClr val="002060"/>
                          </a:solidFill>
                          <a:latin typeface="Times Neue Roman" panose="020B0604020202020204" charset="-94"/>
                        </a:rPr>
                        <a:t> soruların yarıdan fazlasında kavram yanılgısı olan öğrenciler tespit edilerek bu öğrencilerden görüşme yapmayı kabul edenler arasından katılımcılar belirlenmiştir. Katılımcıların hepsinin farklı okullardan olmasına dikkat edilmiş; görüşmelere içtenlikle katılmalarını sağlamak için isimleri, okulları, sınıfları belirtilmemiş, kodlama yapılmış ve aslı araştırmacı tarafından saklı tutulmuştur. Araştırmacı öğretim sürecine doğrudan dahil olmamış, verilerin toplanması aşamasında devreye girmiştir. Bu nedenle araştırmacının öğrenenler üzerindeki etkisi minimize edilmeye çalışılmıştır.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127254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16">
            <a:extLst>
              <a:ext uri="{FF2B5EF4-FFF2-40B4-BE49-F238E27FC236}">
                <a16:creationId xmlns:a16="http://schemas.microsoft.com/office/drawing/2014/main" id="{D094BF7C-D8DF-3974-2738-78765827CC78}"/>
              </a:ext>
            </a:extLst>
          </p:cNvPr>
          <p:cNvGraphicFramePr>
            <a:graphicFrameLocks noGrp="1"/>
          </p:cNvGraphicFramePr>
          <p:nvPr>
            <p:extLst>
              <p:ext uri="{D42A27DB-BD31-4B8C-83A1-F6EECF244321}">
                <p14:modId xmlns:p14="http://schemas.microsoft.com/office/powerpoint/2010/main" val="658103434"/>
              </p:ext>
            </p:extLst>
          </p:nvPr>
        </p:nvGraphicFramePr>
        <p:xfrm>
          <a:off x="762000" y="3238500"/>
          <a:ext cx="16764000" cy="338328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B.4. BOYUTSAL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 Künye:</a:t>
                      </a:r>
                      <a:endPar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endParaRPr lang="tr-TR" sz="240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endParaRPr lang="tr-TR" sz="2400" b="0" dirty="0">
                        <a:solidFill>
                          <a:srgbClr val="002060"/>
                        </a:solidFill>
                        <a:latin typeface="Times Neue Roman" panose="020B0604020202020204" charset="-94"/>
                      </a:endParaRP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endParaRPr lang="tr-TR" sz="2400" b="0" i="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762345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16">
            <a:extLst>
              <a:ext uri="{FF2B5EF4-FFF2-40B4-BE49-F238E27FC236}">
                <a16:creationId xmlns:a16="http://schemas.microsoft.com/office/drawing/2014/main" id="{2D90B2CA-377B-416A-DDD1-751585F134D9}"/>
              </a:ext>
            </a:extLst>
          </p:cNvPr>
          <p:cNvGraphicFramePr>
            <a:graphicFrameLocks noGrp="1"/>
          </p:cNvGraphicFramePr>
          <p:nvPr>
            <p:extLst>
              <p:ext uri="{D42A27DB-BD31-4B8C-83A1-F6EECF244321}">
                <p14:modId xmlns:p14="http://schemas.microsoft.com/office/powerpoint/2010/main" val="1523434544"/>
              </p:ext>
            </p:extLst>
          </p:nvPr>
        </p:nvGraphicFramePr>
        <p:xfrm>
          <a:off x="762000" y="2171700"/>
          <a:ext cx="16764000" cy="5943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B.6. KARTOPU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Karakuş, H. (2021). Okul öncesi dönemde fen eğitimine yönelik ebeveyn görüşleri.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Trakya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11(3), 1431-1443.</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araştırmanın amacı, okul öncesi dönemdeki çocukların ebeveynlerinin fen eğitimine yönelik görüşlerini belirlemektir. Bu araştırma tarama modelinde yapılmış betimsel bir çalışmadır. Araştırmanın çalışma grubunu okul öncesi dönemde çocuğu olan 100 ebeveyn oluşturmaktadır. Çalışma grubu amaçlı örnekleme yönteminden kartopu örnekleme yöntemi ile belirlenmiştir. Araştırmada veri toplama aracı olarak “Okul Öncesi Dönemdeki Çocukların Ebeveynlerinin Fen Eğitimine Yönelik Görüşlerini Belirleme Anketi” kullanılmıştır. Verilerin analizinde çoktan seçmeli anket soruları frekans ve yüzde olarak; açık uçlu kısa yanıtlı sorular ise betimsel analiz ile analiz edilmiştir. Araştırmanın sonucunda; ebeveynlerin bilimi genel olarak araştırma, yenilik, bilgi, deney ve gerçeklik olarak tanımladıkları ortaya çıkmıştır. Ebeveynlerin neredeyse tamamı okul öncesi dönemde fen eğitiminin gerekli olduğunu belirtmişlerdir. Ebeveynlerin çoğunluğu fen etkinliği olarak evde ve okulda en çok deney yapıldığını belirtmişlerdir. Ebeveynlerin yarısından fazlasının okulda yapılan fen etkinliklerini yeterli buldukları belirlenmiştir. Bazı ebeveynlerin de okulda yapılan fen etkinliklerini çeşitli nedenlerden dolayı yeterli bulmadıkları ortaya konmuştur.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Tarama modelinde yapılmış betimsel çalışma</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Bu örnekleme yöntemi ile çalışma grubunun oluşturulması genellikle çalışma başladıktan sonra devam eder ve araştırmacı katılımcılardan çalışma grubuna alınacak diğer kişileri önermelerini istediğinde gerçekleşmektedir. Araştırmacılar, bu isteği bir görüşme sırasında veya bir araştırma sitesindeki kişilerle gayri resmi görüşmeler yoluyla bir soru olarak sorabilirler (Creswell, 2012). Araştırmanın çalışma grubunu, araştırmaya gönüllü olarak katılan okul öncesi dönemde çocuğu olan 100 ebeveyn oluşturmaktadır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7921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16">
            <a:extLst>
              <a:ext uri="{FF2B5EF4-FFF2-40B4-BE49-F238E27FC236}">
                <a16:creationId xmlns:a16="http://schemas.microsoft.com/office/drawing/2014/main" id="{B1220C74-4844-7529-7A6F-110B892F59D5}"/>
              </a:ext>
            </a:extLst>
          </p:cNvPr>
          <p:cNvGraphicFramePr>
            <a:graphicFrameLocks noGrp="1"/>
          </p:cNvGraphicFramePr>
          <p:nvPr>
            <p:extLst>
              <p:ext uri="{D42A27DB-BD31-4B8C-83A1-F6EECF244321}">
                <p14:modId xmlns:p14="http://schemas.microsoft.com/office/powerpoint/2010/main" val="2129800702"/>
              </p:ext>
            </p:extLst>
          </p:nvPr>
        </p:nvGraphicFramePr>
        <p:xfrm>
          <a:off x="762000" y="800100"/>
          <a:ext cx="16764000" cy="74676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B.7. KURAMSAL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Aktu</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Dilekmen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M. (2019). Fiziksel istismar uygulayan ebeveynlerin yaşadıkları psikolojik süreçler, bir gömülü kuram çalışması. </a:t>
                      </a:r>
                      <a:r>
                        <a:rPr kumimoji="0" lang="pt-B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21</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 Uluslararası Psikolojik Danışma ve Rehberlik Kongresi’nde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sözlü bildiri olarak sunulmuştur.</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Çocuk yetiştirirken bazen başvurulan yanlış yöntemler çocuğa zarar verebilmektedir. Yanlış çocuk yetiştirme davranışlarının başında fiziksel istismar gelmektedir. </a:t>
                      </a:r>
                      <a:r>
                        <a:rPr lang="tr-TR" sz="2000" i="1" dirty="0" err="1">
                          <a:solidFill>
                            <a:srgbClr val="002060"/>
                          </a:solidFill>
                          <a:latin typeface="Times Neue Roman" panose="020B0604020202020204" charset="-94"/>
                        </a:rPr>
                        <a:t>Alanyazında</a:t>
                      </a:r>
                      <a:r>
                        <a:rPr lang="tr-TR" sz="2000" i="1" dirty="0">
                          <a:solidFill>
                            <a:srgbClr val="002060"/>
                          </a:solidFill>
                          <a:latin typeface="Times Neue Roman" panose="020B0604020202020204" charset="-94"/>
                        </a:rPr>
                        <a:t> fiziksel istismar birçok şekilde ortaya konulmasına rağmen nasıl ortaya çıktığı ve sürdüğü ile ilgili yeterli açıklamanın olmadığı görülmektedir. Çalışmada ‘Fiziksel istismar süreci nasıl bir yapıdan oluşmaktadır?’ sorusuna cevap aranmıştır. Bu doğrultuda çalışmanın amacı, çocuklarına fiziksel istismar uygulayan ebeveynlerin geçirdikleri psikolojik süreçleri açıklayabilecek bir teorik model geliştirmektir. Çalışmada nitel araştırma yaklaşımlarından gömülü kuram deseni kullanılmıştır. Bu doğrultuda şimdiye kadar 7 ebeveyn ile görüşme</a:t>
                      </a:r>
                    </a:p>
                    <a:p>
                      <a:pPr algn="just"/>
                      <a:r>
                        <a:rPr lang="tr-TR" sz="2000" i="1" dirty="0">
                          <a:solidFill>
                            <a:srgbClr val="002060"/>
                          </a:solidFill>
                          <a:latin typeface="Times Neue Roman" panose="020B0604020202020204" charset="-94"/>
                        </a:rPr>
                        <a:t>gerçekleştirilmiştir. Çalışmada veriler yarı yapılandırılmış görüşme formu ile elde edilmiştir. Çalışmada elde edilen ham veriler </a:t>
                      </a:r>
                      <a:r>
                        <a:rPr lang="tr-TR" sz="2000" i="1" dirty="0" err="1">
                          <a:solidFill>
                            <a:srgbClr val="002060"/>
                          </a:solidFill>
                          <a:latin typeface="Times Neue Roman" panose="020B0604020202020204" charset="-94"/>
                        </a:rPr>
                        <a:t>MaxqDA</a:t>
                      </a:r>
                      <a:r>
                        <a:rPr lang="tr-TR" sz="2000" i="1" dirty="0">
                          <a:solidFill>
                            <a:srgbClr val="002060"/>
                          </a:solidFill>
                          <a:latin typeface="Times Neue Roman" panose="020B0604020202020204" charset="-94"/>
                        </a:rPr>
                        <a:t> yardımıyla sürekli karşılaştırmalı analiz ile çözümlenmiştir. Bu doğrultuda şimdiye kadar elde edilen verilerden açık ve eksen kodlama işlemleri yapılmıştır. Çalışmada araştırma süreci detaylı bir şekilde aktarılarak tutarlılık, güvenilebilirlik ve inandırıcılık ölçütleri yerine getirilmeye özen gösterilmiştir. Araştırmada yapılan sürekli karşılaştırmalı analiz sonucunda; çocuğuna fiziksel istismar uygulayan ebeveynlerin geçirdiği psikolojik süreçleri açıklayan beş tema olduğunu göstermektedir. Bunlar engellenme düşüncesi, çatışma durumu, fiziksel istismar sergileme, </a:t>
                      </a:r>
                      <a:r>
                        <a:rPr lang="tr-TR" sz="2000" i="1" dirty="0" err="1">
                          <a:solidFill>
                            <a:srgbClr val="002060"/>
                          </a:solidFill>
                          <a:latin typeface="Times Neue Roman" panose="020B0604020202020204" charset="-94"/>
                        </a:rPr>
                        <a:t>nedenselleştirme</a:t>
                      </a:r>
                      <a:r>
                        <a:rPr lang="tr-TR" sz="2000" i="1" dirty="0">
                          <a:solidFill>
                            <a:srgbClr val="002060"/>
                          </a:solidFill>
                          <a:latin typeface="Times Neue Roman" panose="020B0604020202020204" charset="-94"/>
                        </a:rPr>
                        <a:t> ve kontrolü sağlama temalarıdır. Araştırmada elde edilen ilk bulgular ışığında, çocuğuna fiziksel istismar uygulayan ebeveynlerin yaşadıkları psikolojik süreçlerinin açıklandığı kuramsal bir çerçeve oluşturulmuştur. Çalışmanın sonuçları fiziksel istismarın süreç içerisinde giderek arttığını ve bir çeşit kısır döngüye dönüştüğünü göstermektedir</a:t>
                      </a:r>
                      <a:r>
                        <a:rPr lang="tr-TR" sz="2000" dirty="0">
                          <a:solidFill>
                            <a:srgbClr val="002060"/>
                          </a:solidFill>
                          <a:latin typeface="Times Neue Roman" panose="020B0604020202020204" charset="-94"/>
                        </a:rPr>
                        <a:t>.</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Nitel yöntem: Gömülü kuram deseni</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Araştırmada kuramsal doygunluğa, kuramsal örnekleme ve kuramsal duyarlılığa bağlı olarak çocuğuna en az altı aydır fiziksel istismar uygulayan yaklaşık 20 ebeveyn ile görüşülmesi hedeflenmektedir. Kuramsal doygunluk, aynı kategoriye girebilecek benzer örneklerin görülmeye başlandığı ana kadarki sürecini belirtmektedir. Araştırmada kuramsal örneklem ve kuramsal doygunluk ölçütlerine göre şimdiye kadar 7 ebeveyn ile görüşme gerçekleştirilmiştir. </a:t>
                      </a:r>
                      <a:endParaRPr lang="tr-TR" sz="2000" b="0" i="0" dirty="0">
                        <a:solidFill>
                          <a:srgbClr val="002060"/>
                        </a:solidFill>
                        <a:latin typeface="Times Neue Roman" panose="020B0604020202020204" charset="-94"/>
                      </a:endParaRP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73716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2" name="TextBox 9">
            <a:extLst>
              <a:ext uri="{FF2B5EF4-FFF2-40B4-BE49-F238E27FC236}">
                <a16:creationId xmlns:a16="http://schemas.microsoft.com/office/drawing/2014/main" id="{7D32B042-F3C3-1682-788C-5D4CFBD2C131}"/>
              </a:ext>
            </a:extLst>
          </p:cNvPr>
          <p:cNvSpPr txBox="1">
            <a:spLocks/>
          </p:cNvSpPr>
          <p:nvPr/>
        </p:nvSpPr>
        <p:spPr>
          <a:xfrm>
            <a:off x="1028700" y="1492382"/>
            <a:ext cx="16230600" cy="6964342"/>
          </a:xfrm>
          <a:prstGeom prst="rect">
            <a:avLst/>
          </a:prstGeom>
        </p:spPr>
        <p:txBody>
          <a:bodyPr wrap="square" lIns="0" tIns="0" rIns="0" bIns="0" rtlCol="0" anchor="t">
            <a:spAutoFit/>
          </a:bodyPr>
          <a:lstStyle/>
          <a:p>
            <a:pPr>
              <a:lnSpc>
                <a:spcPts val="4200"/>
              </a:lnSpc>
            </a:pPr>
            <a:r>
              <a:rPr kumimoji="0" lang="tr-TR" sz="3000" b="1"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Örnekleme:</a:t>
            </a:r>
            <a:r>
              <a:rPr kumimoji="0" lang="tr-TR" sz="3000" b="1" i="0" u="none" strike="noStrike" kern="1200" cap="none" spc="0" normalizeH="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 </a:t>
            </a:r>
            <a:r>
              <a:rPr kumimoji="0" lang="tr-TR" sz="3000" i="0" u="none" strike="noStrike" kern="1200" cap="none" spc="0" normalizeH="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Bir popülasyondan örnek çekme süreci</a:t>
            </a:r>
          </a:p>
          <a:p>
            <a:pPr>
              <a:lnSpc>
                <a:spcPts val="4200"/>
              </a:lnSpc>
            </a:pPr>
            <a:r>
              <a:rPr lang="tr-TR" sz="3000" b="1" dirty="0">
                <a:solidFill>
                  <a:srgbClr val="262568"/>
                </a:solidFill>
                <a:latin typeface="Times Neue Roman" panose="020B0604020202020204" charset="-94"/>
                <a:ea typeface="Calibri" panose="020F0502020204030204" pitchFamily="34" charset="0"/>
                <a:cs typeface="Times New Roman" panose="02020603050405020304" pitchFamily="18" charset="0"/>
              </a:rPr>
              <a:t>Genelleme: </a:t>
            </a:r>
            <a:r>
              <a:rPr lang="tr-TR" sz="3000" dirty="0">
                <a:solidFill>
                  <a:srgbClr val="262568"/>
                </a:solidFill>
                <a:latin typeface="Times Neue Roman" panose="020B0604020202020204" charset="-94"/>
                <a:ea typeface="Calibri" panose="020F0502020204030204" pitchFamily="34" charset="0"/>
                <a:cs typeface="Times New Roman" panose="02020603050405020304" pitchFamily="18" charset="0"/>
              </a:rPr>
              <a:t>Örnek verilere dayalı olarak bir popülasyon hakkında açıklama yapma</a:t>
            </a:r>
          </a:p>
          <a:p>
            <a:pPr>
              <a:lnSpc>
                <a:spcPts val="4200"/>
              </a:lnSpc>
            </a:pPr>
            <a:r>
              <a:rPr lang="tr-TR" sz="3000" b="1" dirty="0" err="1">
                <a:solidFill>
                  <a:srgbClr val="262568"/>
                </a:solidFill>
                <a:latin typeface="Times Neue Roman" panose="020B0604020202020204" charset="-94"/>
                <a:ea typeface="Calibri" panose="020F0502020204030204" pitchFamily="34" charset="0"/>
                <a:cs typeface="Times New Roman" panose="02020603050405020304" pitchFamily="18" charset="0"/>
              </a:rPr>
              <a:t>Census</a:t>
            </a:r>
            <a:r>
              <a:rPr lang="tr-TR" sz="3000" b="1" dirty="0">
                <a:solidFill>
                  <a:srgbClr val="262568"/>
                </a:solidFill>
                <a:latin typeface="Times Neue Roman" panose="020B0604020202020204" charset="-94"/>
                <a:ea typeface="Calibri" panose="020F0502020204030204" pitchFamily="34" charset="0"/>
                <a:cs typeface="Times New Roman" panose="02020603050405020304" pitchFamily="18" charset="0"/>
              </a:rPr>
              <a:t> (Sayım): </a:t>
            </a:r>
            <a:r>
              <a:rPr lang="tr-TR" sz="3000" dirty="0">
                <a:solidFill>
                  <a:srgbClr val="262568"/>
                </a:solidFill>
                <a:latin typeface="Times Neue Roman" panose="020B0604020202020204" charset="-94"/>
                <a:ea typeface="Calibri" panose="020F0502020204030204" pitchFamily="34" charset="0"/>
                <a:cs typeface="Times New Roman" panose="02020603050405020304" pitchFamily="18" charset="0"/>
              </a:rPr>
              <a:t>Bir popülasyondan örneklem almak yerine tüm popülasyondan veri toplanan araştırma</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Evren (Popülasyon):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Bir araştırmacının, araştırmayı </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yürütüğü</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örnek sonuçları genellemek istediği büyük grup</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Daha büyük bir popülasyondan alınan bir dizi öğe</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Eleman: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Evrenden (popülasyondan) seçilen temel birim</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N: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Evren büyüklüğü</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n: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 büyüklüğü</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İstatistik: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Bir örneğin –örneklemin- sayısal özelliği</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Parametre: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Bir popülasyonun sayısal özelliği</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Örnekleme hatası</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Bir örneklem istatistiğinin değeri ile popülasyon parametresi arasındaki fark</a:t>
            </a:r>
          </a:p>
          <a:p>
            <a:pPr>
              <a:lnSpc>
                <a:spcPts val="4200"/>
              </a:lnSpc>
            </a:pPr>
            <a:r>
              <a:rPr lang="tr-TR" sz="3000" b="1" dirty="0">
                <a:solidFill>
                  <a:srgbClr val="002060"/>
                </a:solidFill>
                <a:latin typeface="Times Neue Roman" panose="020B0604020202020204" charset="-94"/>
                <a:ea typeface="Calibri" panose="020F0502020204030204" pitchFamily="34" charset="0"/>
                <a:cs typeface="Times New Roman" panose="02020603050405020304" pitchFamily="18" charset="0"/>
              </a:rPr>
              <a:t>Örnekleme çerçevesi: </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Bir popülasyondaki tüm öğelerin listesi</a:t>
            </a:r>
          </a:p>
        </p:txBody>
      </p:sp>
      <p:sp>
        <p:nvSpPr>
          <p:cNvPr id="9" name="TextBox 9"/>
          <p:cNvSpPr txBox="1">
            <a:spLocks/>
          </p:cNvSpPr>
          <p:nvPr/>
        </p:nvSpPr>
        <p:spPr>
          <a:xfrm>
            <a:off x="1028700" y="962025"/>
            <a:ext cx="119253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GİRİŞ</a:t>
            </a:r>
          </a:p>
        </p:txBody>
      </p:sp>
      <p:sp>
        <p:nvSpPr>
          <p:cNvPr id="11" name="TextBox 11"/>
          <p:cNvSpPr txBox="1">
            <a:spLocks/>
          </p:cNvSpPr>
          <p:nvPr/>
        </p:nvSpPr>
        <p:spPr>
          <a:xfrm>
            <a:off x="1028700" y="8422323"/>
            <a:ext cx="12598483" cy="1044574"/>
          </a:xfrm>
          <a:prstGeom prst="rect">
            <a:avLst/>
          </a:prstGeom>
        </p:spPr>
        <p:txBody>
          <a:bodyPr lIns="0" tIns="0" rIns="0" bIns="0" rtlCol="0" anchor="t">
            <a:spAutoFit/>
          </a:bodyPr>
          <a:lstStyle/>
          <a:p>
            <a:pPr>
              <a:lnSpc>
                <a:spcPts val="2800"/>
              </a:lnSpc>
            </a:pPr>
            <a:endParaRPr/>
          </a:p>
          <a:p>
            <a:pPr>
              <a:lnSpc>
                <a:spcPts val="2800"/>
              </a:lnSpc>
            </a:pPr>
            <a:endParaRPr/>
          </a:p>
          <a:p>
            <a:pPr>
              <a:lnSpc>
                <a:spcPts val="2800"/>
              </a:lnSpc>
            </a:pPr>
            <a:r>
              <a:rPr lang="en-US" sz="2000">
                <a:solidFill>
                  <a:srgbClr val="262568"/>
                </a:solidFill>
                <a:latin typeface="Times Neue Roman"/>
              </a:rPr>
              <a:t>3</a:t>
            </a:r>
          </a:p>
        </p:txBody>
      </p:sp>
      <p:sp>
        <p:nvSpPr>
          <p:cNvPr id="6" name="TextBox 6">
            <a:extLst>
              <a:ext uri="{FF2B5EF4-FFF2-40B4-BE49-F238E27FC236}">
                <a16:creationId xmlns:a16="http://schemas.microsoft.com/office/drawing/2014/main" id="{99143B7A-08CD-1A5E-6B88-61F6ABD1C4C6}"/>
              </a:ext>
            </a:extLst>
          </p:cNvPr>
          <p:cNvSpPr txBox="1"/>
          <p:nvPr/>
        </p:nvSpPr>
        <p:spPr>
          <a:xfrm>
            <a:off x="4594443" y="7733920"/>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graphicFrame>
        <p:nvGraphicFramePr>
          <p:cNvPr id="14" name="Diyagram 13">
            <a:extLst>
              <a:ext uri="{FF2B5EF4-FFF2-40B4-BE49-F238E27FC236}">
                <a16:creationId xmlns:a16="http://schemas.microsoft.com/office/drawing/2014/main" id="{F27C14CB-2586-0502-AE92-2F8CDDF105D0}"/>
              </a:ext>
            </a:extLst>
          </p:cNvPr>
          <p:cNvGraphicFramePr/>
          <p:nvPr>
            <p:extLst>
              <p:ext uri="{D42A27DB-BD31-4B8C-83A1-F6EECF244321}">
                <p14:modId xmlns:p14="http://schemas.microsoft.com/office/powerpoint/2010/main" val="1638990854"/>
              </p:ext>
            </p:extLst>
          </p:nvPr>
        </p:nvGraphicFramePr>
        <p:xfrm>
          <a:off x="13627183" y="3947740"/>
          <a:ext cx="3980648" cy="265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Tablo 16">
            <a:extLst>
              <a:ext uri="{FF2B5EF4-FFF2-40B4-BE49-F238E27FC236}">
                <a16:creationId xmlns:a16="http://schemas.microsoft.com/office/drawing/2014/main" id="{B56FBC1E-F6DA-5252-0D92-B2C27010BC0E}"/>
              </a:ext>
            </a:extLst>
          </p:cNvPr>
          <p:cNvGraphicFramePr>
            <a:graphicFrameLocks noGrp="1"/>
          </p:cNvGraphicFramePr>
          <p:nvPr>
            <p:extLst>
              <p:ext uri="{D42A27DB-BD31-4B8C-83A1-F6EECF244321}">
                <p14:modId xmlns:p14="http://schemas.microsoft.com/office/powerpoint/2010/main" val="550166370"/>
              </p:ext>
            </p:extLst>
          </p:nvPr>
        </p:nvGraphicFramePr>
        <p:xfrm>
          <a:off x="9646535" y="5453248"/>
          <a:ext cx="3980648" cy="1188720"/>
        </p:xfrm>
        <a:graphic>
          <a:graphicData uri="http://schemas.openxmlformats.org/drawingml/2006/table">
            <a:tbl>
              <a:tblPr firstRow="1" bandRow="1">
                <a:tableStyleId>{69CF1AB2-1976-4502-BF36-3FF5EA218861}</a:tableStyleId>
              </a:tblPr>
              <a:tblGrid>
                <a:gridCol w="2362201">
                  <a:extLst>
                    <a:ext uri="{9D8B030D-6E8A-4147-A177-3AD203B41FA5}">
                      <a16:colId xmlns:a16="http://schemas.microsoft.com/office/drawing/2014/main" val="3011267513"/>
                    </a:ext>
                  </a:extLst>
                </a:gridCol>
                <a:gridCol w="1618447">
                  <a:extLst>
                    <a:ext uri="{9D8B030D-6E8A-4147-A177-3AD203B41FA5}">
                      <a16:colId xmlns:a16="http://schemas.microsoft.com/office/drawing/2014/main" val="2859010498"/>
                    </a:ext>
                  </a:extLst>
                </a:gridCol>
              </a:tblGrid>
              <a:tr h="0">
                <a:tc>
                  <a:txBody>
                    <a:bodyPr/>
                    <a:lstStyle/>
                    <a:p>
                      <a:pPr algn="l"/>
                      <a:r>
                        <a:rPr lang="tr-TR" sz="2000" b="1" dirty="0">
                          <a:solidFill>
                            <a:srgbClr val="002060"/>
                          </a:solidFill>
                          <a:latin typeface="Times Neue Roman" panose="020B0604020202020204" charset="-94"/>
                        </a:rPr>
                        <a:t>Evren (Popülasyon)</a:t>
                      </a:r>
                    </a:p>
                  </a:txBody>
                  <a:tcPr>
                    <a:solidFill>
                      <a:schemeClr val="accent5">
                        <a:lumMod val="40000"/>
                        <a:lumOff val="60000"/>
                      </a:schemeClr>
                    </a:solidFill>
                  </a:tcPr>
                </a:tc>
                <a:tc>
                  <a:txBody>
                    <a:bodyPr/>
                    <a:lstStyle/>
                    <a:p>
                      <a:pPr algn="l"/>
                      <a:r>
                        <a:rPr lang="tr-TR" sz="2000" b="1" dirty="0">
                          <a:solidFill>
                            <a:srgbClr val="002060"/>
                          </a:solidFill>
                          <a:latin typeface="Times Neue Roman" panose="020B0604020202020204" charset="-94"/>
                        </a:rPr>
                        <a:t>Örneklem</a:t>
                      </a:r>
                    </a:p>
                  </a:txBody>
                  <a:tcPr>
                    <a:solidFill>
                      <a:schemeClr val="accent5">
                        <a:lumMod val="40000"/>
                        <a:lumOff val="60000"/>
                      </a:schemeClr>
                    </a:solidFill>
                  </a:tcPr>
                </a:tc>
                <a:extLst>
                  <a:ext uri="{0D108BD9-81ED-4DB2-BD59-A6C34878D82A}">
                    <a16:rowId xmlns:a16="http://schemas.microsoft.com/office/drawing/2014/main" val="9105946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0" dirty="0">
                          <a:solidFill>
                            <a:srgbClr val="002060"/>
                          </a:solidFill>
                          <a:latin typeface="Times Neue Roman" panose="020B0604020202020204" charset="-94"/>
                        </a:rPr>
                        <a:t>N</a:t>
                      </a:r>
                    </a:p>
                  </a:txBody>
                  <a:tcPr>
                    <a:solidFill>
                      <a:schemeClr val="accent5">
                        <a:lumMod val="20000"/>
                        <a:lumOff val="80000"/>
                      </a:schemeClr>
                    </a:solidFill>
                  </a:tcPr>
                </a:tc>
                <a:tc>
                  <a:txBody>
                    <a:bodyPr/>
                    <a:lstStyle/>
                    <a:p>
                      <a:pPr algn="l"/>
                      <a:r>
                        <a:rPr lang="tr-TR" sz="2000" b="0" dirty="0">
                          <a:solidFill>
                            <a:srgbClr val="002060"/>
                          </a:solidFill>
                          <a:latin typeface="Times Neue Roman" panose="020B0604020202020204" charset="-94"/>
                        </a:rPr>
                        <a:t>n</a:t>
                      </a:r>
                    </a:p>
                  </a:txBody>
                  <a:tcPr>
                    <a:solidFill>
                      <a:schemeClr val="accent5">
                        <a:lumMod val="20000"/>
                        <a:lumOff val="80000"/>
                      </a:schemeClr>
                    </a:solidFill>
                  </a:tcPr>
                </a:tc>
                <a:extLst>
                  <a:ext uri="{0D108BD9-81ED-4DB2-BD59-A6C34878D82A}">
                    <a16:rowId xmlns:a16="http://schemas.microsoft.com/office/drawing/2014/main" val="4226470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Parametre</a:t>
                      </a:r>
                    </a:p>
                  </a:txBody>
                  <a:tcPr>
                    <a:solidFill>
                      <a:schemeClr val="accent5">
                        <a:lumMod val="40000"/>
                        <a:lumOff val="60000"/>
                      </a:schemeClr>
                    </a:solidFill>
                  </a:tcPr>
                </a:tc>
                <a:tc>
                  <a:txBody>
                    <a:bodyPr/>
                    <a:lstStyle/>
                    <a:p>
                      <a:pPr algn="l"/>
                      <a:r>
                        <a:rPr lang="tr-TR" sz="2000" b="0" dirty="0">
                          <a:solidFill>
                            <a:srgbClr val="002060"/>
                          </a:solidFill>
                          <a:latin typeface="Times Neue Roman" panose="020B0604020202020204" charset="-94"/>
                        </a:rPr>
                        <a:t>İstatistik</a:t>
                      </a:r>
                    </a:p>
                  </a:txBody>
                  <a:tcPr>
                    <a:solidFill>
                      <a:schemeClr val="accent5">
                        <a:lumMod val="40000"/>
                        <a:lumOff val="60000"/>
                      </a:schemeClr>
                    </a:solidFill>
                  </a:tcPr>
                </a:tc>
                <a:extLst>
                  <a:ext uri="{0D108BD9-81ED-4DB2-BD59-A6C34878D82A}">
                    <a16:rowId xmlns:a16="http://schemas.microsoft.com/office/drawing/2014/main" val="2223494382"/>
                  </a:ext>
                </a:extLst>
              </a:tr>
            </a:tbl>
          </a:graphicData>
        </a:graphic>
      </p:graphicFrame>
      <p:sp>
        <p:nvSpPr>
          <p:cNvPr id="18" name="TextBox 9">
            <a:extLst>
              <a:ext uri="{FF2B5EF4-FFF2-40B4-BE49-F238E27FC236}">
                <a16:creationId xmlns:a16="http://schemas.microsoft.com/office/drawing/2014/main" id="{23C9C9C5-9074-9992-E338-11FB2360C6C7}"/>
              </a:ext>
            </a:extLst>
          </p:cNvPr>
          <p:cNvSpPr txBox="1">
            <a:spLocks/>
          </p:cNvSpPr>
          <p:nvPr/>
        </p:nvSpPr>
        <p:spPr>
          <a:xfrm>
            <a:off x="1043940" y="1472620"/>
            <a:ext cx="16230600" cy="4271297"/>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panose="020B0604020202020204" charset="-94"/>
              </a:rPr>
              <a:t>Bir araştırmanın niteliği, çalışmada benimsenen yöntem, veri toplama araçlarının</a:t>
            </a:r>
          </a:p>
          <a:p>
            <a:pPr algn="just">
              <a:lnSpc>
                <a:spcPts val="4200"/>
              </a:lnSpc>
            </a:pPr>
            <a:r>
              <a:rPr lang="tr-TR" sz="3000" dirty="0">
                <a:solidFill>
                  <a:srgbClr val="262568"/>
                </a:solidFill>
                <a:latin typeface="Times Neue Roman" panose="020B0604020202020204" charset="-94"/>
              </a:rPr>
              <a:t>uygunluğu ve araçların uygulanacağı örneklemin belirlenmesinde uygun örnekleme</a:t>
            </a:r>
          </a:p>
          <a:p>
            <a:pPr algn="just">
              <a:lnSpc>
                <a:spcPts val="4200"/>
              </a:lnSpc>
            </a:pPr>
            <a:r>
              <a:rPr lang="tr-TR" sz="3000" dirty="0">
                <a:solidFill>
                  <a:srgbClr val="262568"/>
                </a:solidFill>
                <a:latin typeface="Times Neue Roman" panose="020B0604020202020204" charset="-94"/>
              </a:rPr>
              <a:t>stratejisinin kullanılmasına bağıdır. Araştırmalar, alandaki bir problemi aydınlatmak için yürütülen bilimsel çalışmalar olduğundan alandaki bu problemden etkilenenler o araştırma için evreni oluşturabilir ve bu problemin çözümü için veriler bu evrenden toplanmaya çalışılır. Çoğunlukla evrenin tamamına ulaşmak zaman ve para açısından maliyetlidir. Bununla birlikte evrenin tamamına ulaşmak imkansız da olabilmektedir. Bu durumlarda araştırmanın yöntemi de göz önünde bulundurularak evreni temsil ederek genellenebilecek veya evrendeki benzer durumlara transfer edilebilecek bir örneklem belirlemek şarttır.</a:t>
            </a:r>
          </a:p>
        </p:txBody>
      </p:sp>
      <p:sp>
        <p:nvSpPr>
          <p:cNvPr id="16" name="Dikdörtgen 15">
            <a:extLst>
              <a:ext uri="{FF2B5EF4-FFF2-40B4-BE49-F238E27FC236}">
                <a16:creationId xmlns:a16="http://schemas.microsoft.com/office/drawing/2014/main" id="{DB298106-D662-E31F-50C5-793EE2C084AA}"/>
              </a:ext>
            </a:extLst>
          </p:cNvPr>
          <p:cNvSpPr/>
          <p:nvPr/>
        </p:nvSpPr>
        <p:spPr>
          <a:xfrm>
            <a:off x="0" y="0"/>
            <a:ext cx="18308713"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7" name="Resim 16" descr="kamyon, açık hava, zemin, ulaşım içeren bir resim&#10;&#10;Açıklama otomatik olarak oluşturuldu">
            <a:extLst>
              <a:ext uri="{FF2B5EF4-FFF2-40B4-BE49-F238E27FC236}">
                <a16:creationId xmlns:a16="http://schemas.microsoft.com/office/drawing/2014/main" id="{DE1C7089-A090-95A0-00E7-FA872B1F16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078" y="643500"/>
            <a:ext cx="12729844" cy="900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4" grpId="0">
        <p:bldAsOne/>
      </p:bldGraphic>
      <p:bldP spid="18" grpId="0"/>
      <p:bldP spid="18" grpId="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9" name="TextBox 9"/>
          <p:cNvSpPr txBox="1">
            <a:spLocks/>
          </p:cNvSpPr>
          <p:nvPr/>
        </p:nvSpPr>
        <p:spPr>
          <a:xfrm>
            <a:off x="1028700" y="962025"/>
            <a:ext cx="119253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YANITLANMA ORANI</a:t>
            </a:r>
          </a:p>
        </p:txBody>
      </p:sp>
      <p:sp>
        <p:nvSpPr>
          <p:cNvPr id="11" name="TextBox 11"/>
          <p:cNvSpPr txBox="1">
            <a:spLocks/>
          </p:cNvSpPr>
          <p:nvPr/>
        </p:nvSpPr>
        <p:spPr>
          <a:xfrm>
            <a:off x="1028700" y="8422323"/>
            <a:ext cx="12598483" cy="1044574"/>
          </a:xfrm>
          <a:prstGeom prst="rect">
            <a:avLst/>
          </a:prstGeom>
        </p:spPr>
        <p:txBody>
          <a:bodyPr lIns="0" tIns="0" rIns="0" bIns="0" rtlCol="0" anchor="t">
            <a:spAutoFit/>
          </a:bodyPr>
          <a:lstStyle/>
          <a:p>
            <a:pPr>
              <a:lnSpc>
                <a:spcPts val="2800"/>
              </a:lnSpc>
            </a:pPr>
            <a:endParaRPr dirty="0"/>
          </a:p>
          <a:p>
            <a:pPr>
              <a:lnSpc>
                <a:spcPts val="2800"/>
              </a:lnSpc>
            </a:pPr>
            <a:endParaRPr dirty="0"/>
          </a:p>
          <a:p>
            <a:pPr>
              <a:lnSpc>
                <a:spcPts val="2800"/>
              </a:lnSpc>
            </a:pPr>
            <a:r>
              <a:rPr lang="tr-TR" sz="2000" dirty="0">
                <a:solidFill>
                  <a:srgbClr val="262568"/>
                </a:solidFill>
                <a:latin typeface="Times Neue Roman"/>
              </a:rPr>
              <a:t>4</a:t>
            </a:r>
            <a:endParaRPr lang="en-US" sz="2000" dirty="0">
              <a:solidFill>
                <a:srgbClr val="262568"/>
              </a:solidFill>
              <a:latin typeface="Times Neue Roman"/>
            </a:endParaRPr>
          </a:p>
        </p:txBody>
      </p:sp>
      <p:sp>
        <p:nvSpPr>
          <p:cNvPr id="6" name="TextBox 6">
            <a:extLst>
              <a:ext uri="{FF2B5EF4-FFF2-40B4-BE49-F238E27FC236}">
                <a16:creationId xmlns:a16="http://schemas.microsoft.com/office/drawing/2014/main" id="{99143B7A-08CD-1A5E-6B88-61F6ABD1C4C6}"/>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8" name="TextBox 9">
            <a:extLst>
              <a:ext uri="{FF2B5EF4-FFF2-40B4-BE49-F238E27FC236}">
                <a16:creationId xmlns:a16="http://schemas.microsoft.com/office/drawing/2014/main" id="{2F7F9793-18D1-833C-AAE0-F42EA35585CB}"/>
              </a:ext>
            </a:extLst>
          </p:cNvPr>
          <p:cNvSpPr txBox="1">
            <a:spLocks/>
          </p:cNvSpPr>
          <p:nvPr/>
        </p:nvSpPr>
        <p:spPr>
          <a:xfrm>
            <a:off x="1009650" y="1505845"/>
            <a:ext cx="16230600" cy="501035"/>
          </a:xfrm>
          <a:prstGeom prst="rect">
            <a:avLst/>
          </a:prstGeom>
        </p:spPr>
        <p:txBody>
          <a:bodyPr wrap="square" lIns="0" tIns="0" rIns="0" bIns="0" rtlCol="0" anchor="t">
            <a:spAutoFit/>
          </a:bodyPr>
          <a:lstStyle/>
          <a:p>
            <a:pPr algn="just">
              <a:lnSpc>
                <a:spcPts val="4200"/>
              </a:lnSpc>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Bir araştırma örneklemine katılan kişilerin yanıt verme yüzdesi.</a:t>
            </a:r>
          </a:p>
        </p:txBody>
      </p:sp>
      <mc:AlternateContent xmlns:mc="http://schemas.openxmlformats.org/markup-compatibility/2006" xmlns:a14="http://schemas.microsoft.com/office/drawing/2010/main">
        <mc:Choice Requires="a14">
          <p:sp>
            <p:nvSpPr>
              <p:cNvPr id="13" name="TextBox 9">
                <a:extLst>
                  <a:ext uri="{FF2B5EF4-FFF2-40B4-BE49-F238E27FC236}">
                    <a16:creationId xmlns:a16="http://schemas.microsoft.com/office/drawing/2014/main" id="{0AD84C1F-8FF3-8512-79C2-F50C7656B110}"/>
                  </a:ext>
                </a:extLst>
              </p:cNvPr>
              <p:cNvSpPr txBox="1">
                <a:spLocks/>
              </p:cNvSpPr>
              <p:nvPr/>
            </p:nvSpPr>
            <p:spPr>
              <a:xfrm>
                <a:off x="1059180" y="2481343"/>
                <a:ext cx="10096501" cy="586635"/>
              </a:xfrm>
              <a:prstGeom prst="rect">
                <a:avLst/>
              </a:prstGeom>
            </p:spPr>
            <p:txBody>
              <a:bodyPr wrap="square" lIns="0" tIns="0" rIns="0" bIns="0" rtlCol="0" anchor="t">
                <a:spAutoFit/>
              </a:bodyPr>
              <a:lstStyle/>
              <a:p>
                <a:pPr algn="just">
                  <a:lnSpc>
                    <a:spcPts val="4200"/>
                  </a:lnSpc>
                </a:pPr>
                <a:r>
                  <a:rPr kumimoji="0" lang="tr-TR" sz="3000" i="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Yanıtlanma oranı = </a:t>
                </a:r>
                <a14:m>
                  <m:oMath xmlns:m="http://schemas.openxmlformats.org/officeDocument/2006/math">
                    <m:f>
                      <m:fPr>
                        <m:ctrlPr>
                          <a:rPr kumimoji="0" lang="tr-TR" sz="3000" i="1"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ctrlPr>
                      </m:fPr>
                      <m:num>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Ara</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ş</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t</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rman</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n</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ö</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rneklemine</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kat</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lan</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ki</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ş</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i</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say</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s</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num>
                      <m:den>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Ara</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ş</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t</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rman</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ı</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n</m:t>
                        </m:r>
                        <m: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ö</m:t>
                        </m:r>
                        <m:r>
                          <m:rPr>
                            <m:sty m:val="p"/>
                          </m:rPr>
                          <a:rPr kumimoji="0" lang="tr-TR" sz="3000" b="0"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rneklemi</m:t>
                        </m:r>
                      </m:den>
                    </m:f>
                  </m:oMath>
                </a14:m>
                <a:r>
                  <a:rPr kumimoji="0" lang="tr-TR" sz="300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 X 100</a:t>
                </a:r>
              </a:p>
            </p:txBody>
          </p:sp>
        </mc:Choice>
        <mc:Fallback xmlns="">
          <p:sp>
            <p:nvSpPr>
              <p:cNvPr id="13" name="TextBox 9">
                <a:extLst>
                  <a:ext uri="{FF2B5EF4-FFF2-40B4-BE49-F238E27FC236}">
                    <a16:creationId xmlns:a16="http://schemas.microsoft.com/office/drawing/2014/main" id="{0AD84C1F-8FF3-8512-79C2-F50C7656B110}"/>
                  </a:ext>
                </a:extLst>
              </p:cNvPr>
              <p:cNvSpPr txBox="1">
                <a:spLocks noRot="1" noChangeAspect="1" noMove="1" noResize="1" noEditPoints="1" noAdjustHandles="1" noChangeArrowheads="1" noChangeShapeType="1" noTextEdit="1"/>
              </p:cNvSpPr>
              <p:nvPr/>
            </p:nvSpPr>
            <p:spPr>
              <a:xfrm>
                <a:off x="1059180" y="2481343"/>
                <a:ext cx="10096501" cy="586635"/>
              </a:xfrm>
              <a:prstGeom prst="rect">
                <a:avLst/>
              </a:prstGeom>
              <a:blipFill>
                <a:blip r:embed="rId4"/>
                <a:stretch>
                  <a:fillRect l="-2355" t="-26042" r="-1389" b="-13542"/>
                </a:stretch>
              </a:blipFill>
            </p:spPr>
            <p:txBody>
              <a:bodyPr/>
              <a:lstStyle/>
              <a:p>
                <a:r>
                  <a:rPr lang="tr-TR">
                    <a:noFill/>
                  </a:rPr>
                  <a:t> </a:t>
                </a:r>
              </a:p>
            </p:txBody>
          </p:sp>
        </mc:Fallback>
      </mc:AlternateContent>
      <p:sp>
        <p:nvSpPr>
          <p:cNvPr id="14" name="TextBox 9">
            <a:extLst>
              <a:ext uri="{FF2B5EF4-FFF2-40B4-BE49-F238E27FC236}">
                <a16:creationId xmlns:a16="http://schemas.microsoft.com/office/drawing/2014/main" id="{DE4805A9-8F48-E73B-0788-C1737EAF087B}"/>
              </a:ext>
            </a:extLst>
          </p:cNvPr>
          <p:cNvSpPr txBox="1">
            <a:spLocks/>
          </p:cNvSpPr>
          <p:nvPr/>
        </p:nvSpPr>
        <p:spPr>
          <a:xfrm>
            <a:off x="1009650" y="3490729"/>
            <a:ext cx="16230600" cy="3194080"/>
          </a:xfrm>
          <a:prstGeom prst="rect">
            <a:avLst/>
          </a:prstGeom>
        </p:spPr>
        <p:txBody>
          <a:bodyPr wrap="square" lIns="0" tIns="0" rIns="0" bIns="0" rtlCol="0" anchor="t">
            <a:spAutoFit/>
          </a:bodyPr>
          <a:lstStyle/>
          <a:p>
            <a:pPr algn="just">
              <a:lnSpc>
                <a:spcPts val="4200"/>
              </a:lnSpc>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Bir örneğin bir popülasyonu temsil etmesini istiyorsanız, yanıt oranının mümkün olduğu kadar yüksek olması önemlidir. Yaklaşık %70 ve daha yüksek yanıt oranları genellikle kabul edilebilir olarak kabul edilir. Bununla birlikte, yanıt oranı yüksek olsa bile, örneklem yine de taraflı olabilir (popülasyonu temsil etmeyebilir), çünkü örneklemden ayrılan insan türleri, örneklemde kalan insan türlerinden farklı olabilir. Araştırmacılar, raporlarını yazarken numune seçim prosedürleri, yanıt oranları ve numune bütünlüğü konularını tartışmalıdır.</a:t>
            </a:r>
          </a:p>
        </p:txBody>
      </p:sp>
    </p:spTree>
    <p:extLst>
      <p:ext uri="{BB962C8B-B14F-4D97-AF65-F5344CB8AC3E}">
        <p14:creationId xmlns:p14="http://schemas.microsoft.com/office/powerpoint/2010/main" val="304528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9" name="TextBox 9"/>
          <p:cNvSpPr txBox="1">
            <a:spLocks/>
          </p:cNvSpPr>
          <p:nvPr/>
        </p:nvSpPr>
        <p:spPr>
          <a:xfrm>
            <a:off x="1028700" y="962025"/>
            <a:ext cx="119253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ÖRNEKLEME HATASI</a:t>
            </a:r>
          </a:p>
        </p:txBody>
      </p:sp>
      <p:sp>
        <p:nvSpPr>
          <p:cNvPr id="11" name="TextBox 11"/>
          <p:cNvSpPr txBox="1">
            <a:spLocks/>
          </p:cNvSpPr>
          <p:nvPr/>
        </p:nvSpPr>
        <p:spPr>
          <a:xfrm>
            <a:off x="1028700" y="8422323"/>
            <a:ext cx="12598483" cy="1044574"/>
          </a:xfrm>
          <a:prstGeom prst="rect">
            <a:avLst/>
          </a:prstGeom>
        </p:spPr>
        <p:txBody>
          <a:bodyPr lIns="0" tIns="0" rIns="0" bIns="0" rtlCol="0" anchor="t">
            <a:spAutoFit/>
          </a:bodyPr>
          <a:lstStyle/>
          <a:p>
            <a:pPr>
              <a:lnSpc>
                <a:spcPts val="2800"/>
              </a:lnSpc>
            </a:pPr>
            <a:endParaRPr dirty="0"/>
          </a:p>
          <a:p>
            <a:pPr>
              <a:lnSpc>
                <a:spcPts val="2800"/>
              </a:lnSpc>
            </a:pPr>
            <a:endParaRPr dirty="0"/>
          </a:p>
          <a:p>
            <a:pPr>
              <a:lnSpc>
                <a:spcPts val="2800"/>
              </a:lnSpc>
            </a:pPr>
            <a:r>
              <a:rPr lang="tr-TR" sz="2000" dirty="0">
                <a:solidFill>
                  <a:srgbClr val="262568"/>
                </a:solidFill>
                <a:latin typeface="Times Neue Roman"/>
              </a:rPr>
              <a:t>5</a:t>
            </a:r>
            <a:endParaRPr lang="en-US" sz="2000" dirty="0">
              <a:solidFill>
                <a:srgbClr val="262568"/>
              </a:solidFill>
              <a:latin typeface="Times Neue Roman"/>
            </a:endParaRPr>
          </a:p>
        </p:txBody>
      </p:sp>
      <p:sp>
        <p:nvSpPr>
          <p:cNvPr id="6" name="TextBox 6">
            <a:extLst>
              <a:ext uri="{FF2B5EF4-FFF2-40B4-BE49-F238E27FC236}">
                <a16:creationId xmlns:a16="http://schemas.microsoft.com/office/drawing/2014/main" id="{99143B7A-08CD-1A5E-6B88-61F6ABD1C4C6}"/>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7" name="TextBox 9">
            <a:extLst>
              <a:ext uri="{FF2B5EF4-FFF2-40B4-BE49-F238E27FC236}">
                <a16:creationId xmlns:a16="http://schemas.microsoft.com/office/drawing/2014/main" id="{74E213DB-26FF-31EE-45F6-D382837433B2}"/>
              </a:ext>
            </a:extLst>
          </p:cNvPr>
          <p:cNvSpPr txBox="1">
            <a:spLocks/>
          </p:cNvSpPr>
          <p:nvPr/>
        </p:nvSpPr>
        <p:spPr>
          <a:xfrm>
            <a:off x="1028699" y="1546103"/>
            <a:ext cx="16230600" cy="2655471"/>
          </a:xfrm>
          <a:prstGeom prst="rect">
            <a:avLst/>
          </a:prstGeom>
        </p:spPr>
        <p:txBody>
          <a:bodyPr wrap="square" lIns="0" tIns="0" rIns="0" bIns="0" rtlCol="0" anchor="t">
            <a:spAutoFit/>
          </a:bodyPr>
          <a:lstStyle/>
          <a:p>
            <a:pPr algn="just">
              <a:lnSpc>
                <a:spcPts val="4200"/>
              </a:lnSpc>
            </a:pPr>
            <a:r>
              <a:rPr lang="tr-TR" sz="3000" dirty="0">
                <a:solidFill>
                  <a:srgbClr val="262568"/>
                </a:solidFill>
                <a:latin typeface="Times Neue Roman" panose="020B0604020202020204" charset="-94"/>
                <a:ea typeface="Calibri" panose="020F0502020204030204" pitchFamily="34" charset="0"/>
                <a:cs typeface="Times New Roman" panose="02020603050405020304" pitchFamily="18" charset="0"/>
              </a:rPr>
              <a:t>Eğer aynı evrenden çok sayıda örneklem seçilirse, bu örneklemlerin hepsinin birbiriyle</a:t>
            </a:r>
          </a:p>
          <a:p>
            <a:pPr algn="just">
              <a:lnSpc>
                <a:spcPts val="4200"/>
              </a:lnSpc>
            </a:pPr>
            <a:r>
              <a:rPr lang="tr-TR" sz="3000" dirty="0">
                <a:solidFill>
                  <a:srgbClr val="262568"/>
                </a:solidFill>
                <a:latin typeface="Times Neue Roman" panose="020B0604020202020204" charset="-94"/>
                <a:ea typeface="Calibri" panose="020F0502020204030204" pitchFamily="34" charset="0"/>
                <a:cs typeface="Times New Roman" panose="02020603050405020304" pitchFamily="18" charset="0"/>
              </a:rPr>
              <a:t>ve evrenle aynı özelliklere sahip olması mümkün değildir. Seçilen örneklemlerin</a:t>
            </a:r>
          </a:p>
          <a:p>
            <a:pPr algn="just">
              <a:lnSpc>
                <a:spcPts val="4200"/>
              </a:lnSpc>
            </a:pP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ortalamaları farklı çıkacak ve bir örnekleme hatası oluşacaktır (Cohen ve </a:t>
            </a:r>
            <a:r>
              <a:rPr kumimoji="0" lang="tr-TR" sz="3000" b="0" i="0" u="none" strike="noStrike" kern="1200" cap="none" spc="0" normalizeH="0" baseline="0" noProof="0" dirty="0" err="1">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Holliday</a:t>
            </a: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 1979, 1996). Bir </a:t>
            </a:r>
            <a:r>
              <a:rPr lang="tr-TR" sz="3000" dirty="0">
                <a:solidFill>
                  <a:srgbClr val="262568"/>
                </a:solidFill>
                <a:latin typeface="Times Neue Roman" panose="020B0604020202020204" charset="-94"/>
                <a:ea typeface="Calibri" panose="020F0502020204030204" pitchFamily="34" charset="0"/>
                <a:cs typeface="Times New Roman" panose="02020603050405020304" pitchFamily="18" charset="0"/>
              </a:rPr>
              <a:t>evrenden çok sayıda örneklem alınması durumundaki ortalamalar Merkezi Limit Teoremi ile açıklanabilir.</a:t>
            </a:r>
            <a:endPar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endParaRPr>
          </a:p>
        </p:txBody>
      </p:sp>
      <p:sp>
        <p:nvSpPr>
          <p:cNvPr id="8" name="TextBox 9">
            <a:extLst>
              <a:ext uri="{FF2B5EF4-FFF2-40B4-BE49-F238E27FC236}">
                <a16:creationId xmlns:a16="http://schemas.microsoft.com/office/drawing/2014/main" id="{C5B5C713-483F-3029-2388-1BE6A9FFEA51}"/>
              </a:ext>
            </a:extLst>
          </p:cNvPr>
          <p:cNvSpPr txBox="1"/>
          <p:nvPr/>
        </p:nvSpPr>
        <p:spPr>
          <a:xfrm>
            <a:off x="1045631" y="3746918"/>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ÖRNEKLEM</a:t>
            </a:r>
            <a:r>
              <a:rPr lang="tr-TR" sz="3000" dirty="0">
                <a:solidFill>
                  <a:srgbClr val="262568"/>
                </a:solidFill>
                <a:latin typeface="Times Neue Roman Bold"/>
              </a:rPr>
              <a:t>İ</a:t>
            </a:r>
            <a:r>
              <a:rPr lang="en-US" sz="3000" dirty="0">
                <a:solidFill>
                  <a:srgbClr val="262568"/>
                </a:solidFill>
                <a:latin typeface="Times Neue Roman Bold"/>
              </a:rPr>
              <a:t>N TEMS</a:t>
            </a:r>
            <a:r>
              <a:rPr lang="tr-TR" sz="3000" dirty="0">
                <a:solidFill>
                  <a:srgbClr val="262568"/>
                </a:solidFill>
                <a:latin typeface="Times Neue Roman Bold"/>
              </a:rPr>
              <a:t>İ</a:t>
            </a:r>
            <a:r>
              <a:rPr lang="en-US" sz="3000" dirty="0">
                <a:solidFill>
                  <a:srgbClr val="262568"/>
                </a:solidFill>
                <a:latin typeface="Times Neue Roman Bold"/>
              </a:rPr>
              <a:t>L GÜCÜ</a:t>
            </a:r>
          </a:p>
        </p:txBody>
      </p:sp>
      <p:sp>
        <p:nvSpPr>
          <p:cNvPr id="10" name="TextBox 9">
            <a:extLst>
              <a:ext uri="{FF2B5EF4-FFF2-40B4-BE49-F238E27FC236}">
                <a16:creationId xmlns:a16="http://schemas.microsoft.com/office/drawing/2014/main" id="{3F9A853E-41F3-0714-A2FD-33EE2C6FDE3D}"/>
              </a:ext>
            </a:extLst>
          </p:cNvPr>
          <p:cNvSpPr txBox="1">
            <a:spLocks/>
          </p:cNvSpPr>
          <p:nvPr/>
        </p:nvSpPr>
        <p:spPr>
          <a:xfrm>
            <a:off x="1028699" y="4393732"/>
            <a:ext cx="16230600" cy="1578253"/>
          </a:xfrm>
          <a:prstGeom prst="rect">
            <a:avLst/>
          </a:prstGeom>
        </p:spPr>
        <p:txBody>
          <a:bodyPr wrap="square" lIns="0" tIns="0" rIns="0" bIns="0" rtlCol="0" anchor="t">
            <a:spAutoFit/>
          </a:bodyPr>
          <a:lstStyle/>
          <a:p>
            <a:pPr algn="just">
              <a:lnSpc>
                <a:spcPts val="4200"/>
              </a:lnSpc>
            </a:pP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Evren içerisinden seçilen grubun evreni temsil eden geçerli bir örneklem olabilmesi, e</a:t>
            </a:r>
            <a:r>
              <a:rPr lang="tr-TR" sz="3000" dirty="0" err="1">
                <a:solidFill>
                  <a:srgbClr val="002060"/>
                </a:solidFill>
                <a:latin typeface="Times Neue Roman" panose="020B0604020202020204" charset="-94"/>
                <a:ea typeface="Calibri" panose="020F0502020204030204" pitchFamily="34" charset="0"/>
                <a:cs typeface="Times New Roman" panose="02020603050405020304" pitchFamily="18" charset="0"/>
              </a:rPr>
              <a:t>vren</a:t>
            </a:r>
            <a:r>
              <a:rPr lang="tr-TR" sz="3000" dirty="0">
                <a:solidFill>
                  <a:srgbClr val="002060"/>
                </a:solidFill>
                <a:latin typeface="Times Neue Roman" panose="020B0604020202020204" charset="-94"/>
                <a:ea typeface="Calibri" panose="020F0502020204030204" pitchFamily="34" charset="0"/>
                <a:cs typeface="Times New Roman" panose="02020603050405020304" pitchFamily="18" charset="0"/>
              </a:rPr>
              <a:t> parametreleri hakkında doğru ve net bir resim verebilmesi için araştırmacı, ö</a:t>
            </a:r>
            <a:r>
              <a:rPr kumimoji="0" lang="tr-TR" sz="3000" b="0" i="0" u="none" strike="noStrike" kern="1200" cap="none" spc="0" normalizeH="0" baseline="0" noProof="0" dirty="0" err="1">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rneklemin</a:t>
            </a:r>
            <a:r>
              <a:rPr kumimoji="0" lang="tr-TR" sz="3000" b="0" i="0" u="none" strike="noStrike" kern="1200" cap="none" spc="0" normalizeH="0" baseline="0" noProof="0" dirty="0">
                <a:ln>
                  <a:noFill/>
                </a:ln>
                <a:solidFill>
                  <a:srgbClr val="002060"/>
                </a:solidFill>
                <a:effectLst/>
                <a:uLnTx/>
                <a:uFillTx/>
                <a:latin typeface="Times Neue Roman" panose="020B0604020202020204" charset="-94"/>
                <a:ea typeface="Calibri" panose="020F0502020204030204" pitchFamily="34" charset="0"/>
                <a:cs typeface="Times New Roman" panose="02020603050405020304" pitchFamily="18" charset="0"/>
              </a:rPr>
              <a:t> evrenin tamamını iyi bir şekilde temsil etmesinin ne kadar önemli olduğunu dikkate almalıdır.</a:t>
            </a:r>
          </a:p>
        </p:txBody>
      </p:sp>
      <p:pic>
        <p:nvPicPr>
          <p:cNvPr id="12" name="Resim 11">
            <a:extLst>
              <a:ext uri="{FF2B5EF4-FFF2-40B4-BE49-F238E27FC236}">
                <a16:creationId xmlns:a16="http://schemas.microsoft.com/office/drawing/2014/main" id="{64A1E58E-D3CF-0163-6842-662C70E03DCF}"/>
              </a:ext>
            </a:extLst>
          </p:cNvPr>
          <p:cNvPicPr>
            <a:picLocks noChangeAspect="1"/>
          </p:cNvPicPr>
          <p:nvPr/>
        </p:nvPicPr>
        <p:blipFill rotWithShape="1">
          <a:blip r:embed="rId2">
            <a:extLst>
              <a:ext uri="{28A0092B-C50C-407E-A947-70E740481C1C}">
                <a14:useLocalDpi xmlns:a14="http://schemas.microsoft.com/office/drawing/2010/main" val="0"/>
              </a:ext>
            </a:extLst>
          </a:blip>
          <a:srcRect l="74936" t="-387" r="127" b="64109"/>
          <a:stretch/>
        </p:blipFill>
        <p:spPr>
          <a:xfrm>
            <a:off x="14551432" y="5548348"/>
            <a:ext cx="2707868" cy="2785213"/>
          </a:xfrm>
          <a:prstGeom prst="rect">
            <a:avLst/>
          </a:prstGeom>
        </p:spPr>
      </p:pic>
      <p:pic>
        <p:nvPicPr>
          <p:cNvPr id="14" name="Resim 13">
            <a:extLst>
              <a:ext uri="{FF2B5EF4-FFF2-40B4-BE49-F238E27FC236}">
                <a16:creationId xmlns:a16="http://schemas.microsoft.com/office/drawing/2014/main" id="{7AA3A7BA-724F-64DE-B857-E531DD116DDC}"/>
              </a:ext>
            </a:extLst>
          </p:cNvPr>
          <p:cNvPicPr>
            <a:picLocks noChangeAspect="1"/>
          </p:cNvPicPr>
          <p:nvPr/>
        </p:nvPicPr>
        <p:blipFill rotWithShape="1">
          <a:blip r:embed="rId3"/>
          <a:srcRect l="24166" t="49561" r="52917" b="12223"/>
          <a:stretch/>
        </p:blipFill>
        <p:spPr>
          <a:xfrm>
            <a:off x="12208931" y="3669040"/>
            <a:ext cx="5067300" cy="4753283"/>
          </a:xfrm>
          <a:prstGeom prst="rect">
            <a:avLst/>
          </a:prstGeom>
        </p:spPr>
      </p:pic>
      <p:sp>
        <p:nvSpPr>
          <p:cNvPr id="15" name="TextBox 9">
            <a:extLst>
              <a:ext uri="{FF2B5EF4-FFF2-40B4-BE49-F238E27FC236}">
                <a16:creationId xmlns:a16="http://schemas.microsoft.com/office/drawing/2014/main" id="{F387F24E-0DBF-DAF0-1C6A-A589A0DBF38B}"/>
              </a:ext>
            </a:extLst>
          </p:cNvPr>
          <p:cNvSpPr txBox="1">
            <a:spLocks/>
          </p:cNvSpPr>
          <p:nvPr/>
        </p:nvSpPr>
        <p:spPr>
          <a:xfrm>
            <a:off x="1045631" y="1519757"/>
            <a:ext cx="16230600" cy="1578253"/>
          </a:xfrm>
          <a:prstGeom prst="rect">
            <a:avLst/>
          </a:prstGeom>
        </p:spPr>
        <p:txBody>
          <a:bodyPr wrap="square" lIns="0" tIns="0" rIns="0" bIns="0" rtlCol="0" anchor="t">
            <a:spAutoFit/>
          </a:bodyPr>
          <a:lstStyle/>
          <a:p>
            <a:pPr algn="just">
              <a:lnSpc>
                <a:spcPts val="4200"/>
              </a:lnSpc>
            </a:pP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Örnekleme hatasına ilişkin problemleri azaltmak için, istatistiksel </a:t>
            </a:r>
            <a:r>
              <a:rPr kumimoji="0" lang="tr-TR" sz="3000" b="0" i="0" u="none" strike="noStrike" kern="1200" cap="none" spc="0" normalizeH="0" baseline="0" noProof="0" dirty="0" err="1">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gücüartırmak</a:t>
            </a: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 ve</a:t>
            </a:r>
          </a:p>
          <a:p>
            <a:pPr algn="just">
              <a:lnSpc>
                <a:spcPts val="4200"/>
              </a:lnSpc>
            </a:pP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tesadüfi etkiler ile sistematik etkilerin birbirinden ayırt edilmesini sağlamak için</a:t>
            </a:r>
          </a:p>
          <a:p>
            <a:pPr algn="just">
              <a:lnSpc>
                <a:spcPts val="4200"/>
              </a:lnSpc>
            </a:pPr>
            <a:r>
              <a:rPr kumimoji="0" lang="tr-TR" sz="3000" b="0" i="0" u="none" strike="noStrike" kern="1200" cap="none" spc="0" normalizeH="0" baseline="0" noProof="0" dirty="0">
                <a:ln>
                  <a:noFill/>
                </a:ln>
                <a:solidFill>
                  <a:srgbClr val="262568"/>
                </a:solidFill>
                <a:effectLst/>
                <a:uLnTx/>
                <a:uFillTx/>
                <a:latin typeface="Times Neue Roman" panose="020B0604020202020204" charset="-94"/>
                <a:ea typeface="Calibri" panose="020F0502020204030204" pitchFamily="34" charset="0"/>
                <a:cs typeface="Times New Roman" panose="02020603050405020304" pitchFamily="18" charset="0"/>
              </a:rPr>
              <a:t>olabildiğince büyük örneklemler üzerinde çalışılması önerilir.</a:t>
            </a:r>
          </a:p>
        </p:txBody>
      </p:sp>
    </p:spTree>
    <p:extLst>
      <p:ext uri="{BB962C8B-B14F-4D97-AF65-F5344CB8AC3E}">
        <p14:creationId xmlns:p14="http://schemas.microsoft.com/office/powerpoint/2010/main" val="3570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0"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1" name="TextBox 11"/>
          <p:cNvSpPr txBox="1"/>
          <p:nvPr/>
        </p:nvSpPr>
        <p:spPr>
          <a:xfrm>
            <a:off x="1028698" y="8781396"/>
            <a:ext cx="12598483" cy="693138"/>
          </a:xfrm>
          <a:prstGeom prst="rect">
            <a:avLst/>
          </a:prstGeom>
        </p:spPr>
        <p:txBody>
          <a:bodyPr lIns="0" tIns="0" rIns="0" bIns="0" rtlCol="0" anchor="t">
            <a:spAutoFit/>
          </a:bodyPr>
          <a:lstStyle/>
          <a:p>
            <a:pPr>
              <a:lnSpc>
                <a:spcPts val="2800"/>
              </a:lnSpc>
            </a:pPr>
            <a:endParaRPr dirty="0"/>
          </a:p>
          <a:p>
            <a:pPr>
              <a:lnSpc>
                <a:spcPts val="2800"/>
              </a:lnSpc>
            </a:pPr>
            <a:r>
              <a:rPr lang="tr-TR" sz="2000" dirty="0">
                <a:solidFill>
                  <a:srgbClr val="262568"/>
                </a:solidFill>
                <a:latin typeface="Times Neue Roman"/>
              </a:rPr>
              <a:t>6</a:t>
            </a:r>
            <a:endParaRPr lang="en-US" sz="2000" dirty="0">
              <a:solidFill>
                <a:srgbClr val="262568"/>
              </a:solidFill>
              <a:latin typeface="Times Neue Roman"/>
            </a:endParaRP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ÖRNEKLEME ERİŞİM</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8" y="1538483"/>
            <a:ext cx="16230600" cy="3732689"/>
          </a:xfrm>
          <a:prstGeom prst="rect">
            <a:avLst/>
          </a:prstGeom>
        </p:spPr>
        <p:txBody>
          <a:bodyPr wrap="square" lIns="0" tIns="0" rIns="0" bIns="0" rtlCol="0" anchor="t">
            <a:spAutoFit/>
          </a:bodyPr>
          <a:lstStyle/>
          <a:p>
            <a:pPr algn="just">
              <a:lnSpc>
                <a:spcPts val="4200"/>
              </a:lnSpc>
            </a:pPr>
            <a:r>
              <a:rPr lang="tr-TR" sz="3000" dirty="0">
                <a:solidFill>
                  <a:srgbClr val="262568"/>
                </a:solidFill>
                <a:latin typeface="Times Neue Roman" panose="020B0604020202020204" charset="-94"/>
              </a:rPr>
              <a:t>Araştırmalarda erişilebilirlik iki anlamda kullanılır. Bunlardan ilki gerekli izinlerin</a:t>
            </a:r>
          </a:p>
          <a:p>
            <a:pPr algn="just">
              <a:lnSpc>
                <a:spcPts val="4200"/>
              </a:lnSpc>
            </a:pPr>
            <a:r>
              <a:rPr lang="tr-TR" sz="3000" dirty="0">
                <a:solidFill>
                  <a:srgbClr val="262568"/>
                </a:solidFill>
                <a:latin typeface="Times Neue Roman" panose="020B0604020202020204" charset="-94"/>
              </a:rPr>
              <a:t>alınabilmesi koşuludur çünkü örnekleme erişim çoğunlukla araştırmacının ulaşmayı</a:t>
            </a:r>
          </a:p>
          <a:p>
            <a:pPr algn="just">
              <a:lnSpc>
                <a:spcPts val="4200"/>
              </a:lnSpc>
            </a:pPr>
            <a:r>
              <a:rPr lang="tr-TR" sz="3000" dirty="0">
                <a:solidFill>
                  <a:srgbClr val="262568"/>
                </a:solidFill>
                <a:latin typeface="Times Neue Roman" panose="020B0604020202020204" charset="-94"/>
              </a:rPr>
              <a:t>hedeflediği kimseler üzerinde yetki veya otorite sahibi, erişimi kontrol eden kimseler tarafından sağlanır. Örnekleme erişime aracı olan bu ilgililere resmi veya </a:t>
            </a:r>
            <a:r>
              <a:rPr lang="tr-TR" sz="3000" dirty="0" err="1">
                <a:solidFill>
                  <a:srgbClr val="262568"/>
                </a:solidFill>
                <a:latin typeface="Times Neue Roman" panose="020B0604020202020204" charset="-94"/>
              </a:rPr>
              <a:t>gayriresmî</a:t>
            </a:r>
            <a:r>
              <a:rPr lang="tr-TR" sz="3000" dirty="0">
                <a:solidFill>
                  <a:srgbClr val="262568"/>
                </a:solidFill>
                <a:latin typeface="Times Neue Roman" panose="020B0604020202020204" charset="-94"/>
              </a:rPr>
              <a:t> olarak kiminle irtibata geçilmesi gerektiği, Bunların yanı sıra elde edilen veriler çok nitelikli olsa dahi sponsorlu araştırmalarda sponsorun çıkarlarına ters düşebilir, katılımcıların zarar görmesine neden olabilir veya hassas içerikli veriler olduğu için örnekleme erişilse dahi elde edilen veriler kullanılamayabilir.</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14" name="TextBox 9">
            <a:extLst>
              <a:ext uri="{FF2B5EF4-FFF2-40B4-BE49-F238E27FC236}">
                <a16:creationId xmlns:a16="http://schemas.microsoft.com/office/drawing/2014/main" id="{B4ABB0D2-AD36-B5EF-F370-831A054074AB}"/>
              </a:ext>
            </a:extLst>
          </p:cNvPr>
          <p:cNvSpPr txBox="1">
            <a:spLocks/>
          </p:cNvSpPr>
          <p:nvPr/>
        </p:nvSpPr>
        <p:spPr>
          <a:xfrm>
            <a:off x="1059178" y="1527319"/>
            <a:ext cx="16230600" cy="4809906"/>
          </a:xfrm>
          <a:prstGeom prst="rect">
            <a:avLst/>
          </a:prstGeom>
        </p:spPr>
        <p:txBody>
          <a:bodyPr wrap="square" lIns="0" tIns="0" rIns="0" bIns="0" rtlCol="0" anchor="t">
            <a:spAutoFit/>
          </a:bodyPr>
          <a:lstStyle/>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Örnekleme erişim yolu doğrudan araştırmaya konu oluyorsa sağlıklı erişim</a:t>
            </a:r>
          </a:p>
          <a:p>
            <a:pPr algn="just">
              <a:lnSpc>
                <a:spcPts val="4200"/>
              </a:lnSpc>
            </a:pPr>
            <a:r>
              <a:rPr lang="tr-TR" sz="3000" dirty="0">
                <a:solidFill>
                  <a:srgbClr val="262568"/>
                </a:solidFill>
                <a:latin typeface="Times Neue Roman" panose="020B0604020202020204" charset="-94"/>
              </a:rPr>
              <a:t>     gerçekleşmeyebilir.</a:t>
            </a:r>
          </a:p>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Hassas içerikli konularda olayları yaşayanlara hatırlatma ve travma pekiştirmeye neden olacaksa örnekleme ulaşılamayabilir.</a:t>
            </a:r>
          </a:p>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Bizzat örneklemdeki katılımcılar yer almak istemeyebilir.</a:t>
            </a:r>
          </a:p>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Araştırma için yeterli zaman ve maliyet örneklemdeki bireyler tarafından ayırılamayabilir.</a:t>
            </a:r>
          </a:p>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Bazı konularda açık şekilde ifade edilmek istenilmeyebilir, örneklemdeki bireyler tarafından yanlış-yanlı-aldatmalı veriler sunulabilir.</a:t>
            </a:r>
          </a:p>
          <a:p>
            <a:pPr marL="457200" indent="-457200" algn="just">
              <a:lnSpc>
                <a:spcPts val="4200"/>
              </a:lnSpc>
              <a:buFont typeface="Arial" panose="020B0604020202020204" pitchFamily="34" charset="0"/>
              <a:buChar char="•"/>
            </a:pPr>
            <a:r>
              <a:rPr lang="tr-TR" sz="3000" dirty="0">
                <a:solidFill>
                  <a:srgbClr val="262568"/>
                </a:solidFill>
                <a:latin typeface="Times Neue Roman" panose="020B0604020202020204" charset="-94"/>
              </a:rPr>
              <a:t>…</a:t>
            </a:r>
          </a:p>
        </p:txBody>
      </p:sp>
      <p:pic>
        <p:nvPicPr>
          <p:cNvPr id="16" name="Resim 15">
            <a:extLst>
              <a:ext uri="{FF2B5EF4-FFF2-40B4-BE49-F238E27FC236}">
                <a16:creationId xmlns:a16="http://schemas.microsoft.com/office/drawing/2014/main" id="{93B11681-0662-50C1-CE48-7BF2051DB6A2}"/>
              </a:ext>
            </a:extLst>
          </p:cNvPr>
          <p:cNvPicPr>
            <a:picLocks noChangeAspect="1"/>
          </p:cNvPicPr>
          <p:nvPr/>
        </p:nvPicPr>
        <p:blipFill rotWithShape="1">
          <a:blip r:embed="rId2">
            <a:extLst>
              <a:ext uri="{28A0092B-C50C-407E-A947-70E740481C1C}">
                <a14:useLocalDpi xmlns:a14="http://schemas.microsoft.com/office/drawing/2010/main" val="0"/>
              </a:ext>
            </a:extLst>
          </a:blip>
          <a:srcRect r="75649" b="66206"/>
          <a:stretch/>
        </p:blipFill>
        <p:spPr>
          <a:xfrm>
            <a:off x="15163800" y="5651860"/>
            <a:ext cx="2318181" cy="2274497"/>
          </a:xfrm>
          <a:prstGeom prst="rect">
            <a:avLst/>
          </a:prstGeom>
        </p:spPr>
      </p:pic>
      <p:pic>
        <p:nvPicPr>
          <p:cNvPr id="18" name="Resim 17">
            <a:extLst>
              <a:ext uri="{FF2B5EF4-FFF2-40B4-BE49-F238E27FC236}">
                <a16:creationId xmlns:a16="http://schemas.microsoft.com/office/drawing/2014/main" id="{12E4F804-8AEF-7828-9CA9-BA07448FA036}"/>
              </a:ext>
            </a:extLst>
          </p:cNvPr>
          <p:cNvPicPr>
            <a:picLocks noChangeAspect="1"/>
          </p:cNvPicPr>
          <p:nvPr/>
        </p:nvPicPr>
        <p:blipFill rotWithShape="1">
          <a:blip r:embed="rId2">
            <a:extLst>
              <a:ext uri="{28A0092B-C50C-407E-A947-70E740481C1C}">
                <a14:useLocalDpi xmlns:a14="http://schemas.microsoft.com/office/drawing/2010/main" val="0"/>
              </a:ext>
            </a:extLst>
          </a:blip>
          <a:srcRect l="23640" t="-70" r="56412" b="66205"/>
          <a:stretch/>
        </p:blipFill>
        <p:spPr>
          <a:xfrm>
            <a:off x="15252280" y="5494653"/>
            <a:ext cx="2133600" cy="2560635"/>
          </a:xfrm>
          <a:prstGeom prst="rect">
            <a:avLst/>
          </a:prstGeom>
        </p:spPr>
      </p:pic>
    </p:spTree>
    <p:extLst>
      <p:ext uri="{BB962C8B-B14F-4D97-AF65-F5344CB8AC3E}">
        <p14:creationId xmlns:p14="http://schemas.microsoft.com/office/powerpoint/2010/main" val="541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xit" presetSubtype="0" fill="hold"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BF9B2254-3500-D989-3E5E-16C8630B43AD}"/>
              </a:ext>
            </a:extLst>
          </p:cNvPr>
          <p:cNvGraphicFramePr/>
          <p:nvPr>
            <p:extLst>
              <p:ext uri="{D42A27DB-BD31-4B8C-83A1-F6EECF244321}">
                <p14:modId xmlns:p14="http://schemas.microsoft.com/office/powerpoint/2010/main" val="2299715300"/>
              </p:ext>
            </p:extLst>
          </p:nvPr>
        </p:nvGraphicFramePr>
        <p:xfrm>
          <a:off x="304799" y="593037"/>
          <a:ext cx="176784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ÖRNEKLEME</a:t>
            </a:r>
            <a:r>
              <a:rPr lang="tr-TR" sz="3000" dirty="0">
                <a:solidFill>
                  <a:srgbClr val="262568"/>
                </a:solidFill>
                <a:latin typeface="Times Neue Roman Bold"/>
              </a:rPr>
              <a:t> STRATEJİLERİ</a:t>
            </a:r>
            <a:endParaRPr lang="en-US" sz="3000" dirty="0">
              <a:solidFill>
                <a:srgbClr val="262568"/>
              </a:solidFill>
              <a:latin typeface="Times Neue Roman Bold"/>
            </a:endParaRP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tr-TR"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10" name="TextBox 12">
            <a:extLst>
              <a:ext uri="{FF2B5EF4-FFF2-40B4-BE49-F238E27FC236}">
                <a16:creationId xmlns:a16="http://schemas.microsoft.com/office/drawing/2014/main" id="{3F75EFC8-7C89-4E5B-5064-19862A222C0B}"/>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7</a:t>
            </a:r>
            <a:endParaRPr lang="en-US" sz="2000" dirty="0">
              <a:solidFill>
                <a:srgbClr val="262568"/>
              </a:solidFill>
              <a:latin typeface="Times Neue Roman"/>
            </a:endParaRPr>
          </a:p>
        </p:txBody>
      </p:sp>
    </p:spTree>
    <p:extLst>
      <p:ext uri="{BB962C8B-B14F-4D97-AF65-F5344CB8AC3E}">
        <p14:creationId xmlns:p14="http://schemas.microsoft.com/office/powerpoint/2010/main" val="40976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4F7FB95-0F73-4415-B2B3-04E1B539607C}"/>
                                            </p:graphicEl>
                                          </p:spTgt>
                                        </p:tgtEl>
                                        <p:attrNameLst>
                                          <p:attrName>style.visibility</p:attrName>
                                        </p:attrNameLst>
                                      </p:cBhvr>
                                      <p:to>
                                        <p:strVal val="visible"/>
                                      </p:to>
                                    </p:set>
                                    <p:animEffect transition="in" filter="fade">
                                      <p:cBhvr>
                                        <p:cTn id="7" dur="500"/>
                                        <p:tgtEl>
                                          <p:spTgt spid="7">
                                            <p:graphicEl>
                                              <a:dgm id="{B4F7FB95-0F73-4415-B2B3-04E1B539607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93EBC98E-E61A-41C1-A331-B5DD8AE4C0B3}"/>
                                            </p:graphicEl>
                                          </p:spTgt>
                                        </p:tgtEl>
                                        <p:attrNameLst>
                                          <p:attrName>style.visibility</p:attrName>
                                        </p:attrNameLst>
                                      </p:cBhvr>
                                      <p:to>
                                        <p:strVal val="visible"/>
                                      </p:to>
                                    </p:set>
                                    <p:animEffect transition="in" filter="fade">
                                      <p:cBhvr>
                                        <p:cTn id="10" dur="500"/>
                                        <p:tgtEl>
                                          <p:spTgt spid="7">
                                            <p:graphicEl>
                                              <a:dgm id="{93EBC98E-E61A-41C1-A331-B5DD8AE4C0B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22CACC63-93E5-4CA7-9960-F5E70F2E6BEE}"/>
                                            </p:graphicEl>
                                          </p:spTgt>
                                        </p:tgtEl>
                                        <p:attrNameLst>
                                          <p:attrName>style.visibility</p:attrName>
                                        </p:attrNameLst>
                                      </p:cBhvr>
                                      <p:to>
                                        <p:strVal val="visible"/>
                                      </p:to>
                                    </p:set>
                                    <p:animEffect transition="in" filter="fade">
                                      <p:cBhvr>
                                        <p:cTn id="15" dur="500"/>
                                        <p:tgtEl>
                                          <p:spTgt spid="7">
                                            <p:graphicEl>
                                              <a:dgm id="{22CACC63-93E5-4CA7-9960-F5E70F2E6BEE}"/>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090FAE0A-8366-4DFA-890D-9A2D61C1AA67}"/>
                                            </p:graphicEl>
                                          </p:spTgt>
                                        </p:tgtEl>
                                        <p:attrNameLst>
                                          <p:attrName>style.visibility</p:attrName>
                                        </p:attrNameLst>
                                      </p:cBhvr>
                                      <p:to>
                                        <p:strVal val="visible"/>
                                      </p:to>
                                    </p:set>
                                    <p:animEffect transition="in" filter="fade">
                                      <p:cBhvr>
                                        <p:cTn id="18" dur="500"/>
                                        <p:tgtEl>
                                          <p:spTgt spid="7">
                                            <p:graphicEl>
                                              <a:dgm id="{090FAE0A-8366-4DFA-890D-9A2D61C1AA6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5B6BE702-EF62-471B-9EA9-15464957394C}"/>
                                            </p:graphicEl>
                                          </p:spTgt>
                                        </p:tgtEl>
                                        <p:attrNameLst>
                                          <p:attrName>style.visibility</p:attrName>
                                        </p:attrNameLst>
                                      </p:cBhvr>
                                      <p:to>
                                        <p:strVal val="visible"/>
                                      </p:to>
                                    </p:set>
                                    <p:animEffect transition="in" filter="fade">
                                      <p:cBhvr>
                                        <p:cTn id="21" dur="500"/>
                                        <p:tgtEl>
                                          <p:spTgt spid="7">
                                            <p:graphicEl>
                                              <a:dgm id="{5B6BE702-EF62-471B-9EA9-15464957394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BEC2B4E3-8681-4998-BF1B-D7669CC67E7A}"/>
                                            </p:graphicEl>
                                          </p:spTgt>
                                        </p:tgtEl>
                                        <p:attrNameLst>
                                          <p:attrName>style.visibility</p:attrName>
                                        </p:attrNameLst>
                                      </p:cBhvr>
                                      <p:to>
                                        <p:strVal val="visible"/>
                                      </p:to>
                                    </p:set>
                                    <p:animEffect transition="in" filter="fade">
                                      <p:cBhvr>
                                        <p:cTn id="26" dur="500"/>
                                        <p:tgtEl>
                                          <p:spTgt spid="7">
                                            <p:graphicEl>
                                              <a:dgm id="{BEC2B4E3-8681-4998-BF1B-D7669CC67E7A}"/>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graphicEl>
                                              <a:dgm id="{9DCD5D95-90E9-4625-B8BF-A7BB5130B5E4}"/>
                                            </p:graphicEl>
                                          </p:spTgt>
                                        </p:tgtEl>
                                        <p:attrNameLst>
                                          <p:attrName>style.visibility</p:attrName>
                                        </p:attrNameLst>
                                      </p:cBhvr>
                                      <p:to>
                                        <p:strVal val="visible"/>
                                      </p:to>
                                    </p:set>
                                    <p:animEffect transition="in" filter="fade">
                                      <p:cBhvr>
                                        <p:cTn id="29" dur="500"/>
                                        <p:tgtEl>
                                          <p:spTgt spid="7">
                                            <p:graphicEl>
                                              <a:dgm id="{9DCD5D95-90E9-4625-B8BF-A7BB5130B5E4}"/>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A5D07D9B-A1C2-418C-B5B4-E076FDA482C3}"/>
                                            </p:graphicEl>
                                          </p:spTgt>
                                        </p:tgtEl>
                                        <p:attrNameLst>
                                          <p:attrName>style.visibility</p:attrName>
                                        </p:attrNameLst>
                                      </p:cBhvr>
                                      <p:to>
                                        <p:strVal val="visible"/>
                                      </p:to>
                                    </p:set>
                                    <p:animEffect transition="in" filter="fade">
                                      <p:cBhvr>
                                        <p:cTn id="32" dur="500"/>
                                        <p:tgtEl>
                                          <p:spTgt spid="7">
                                            <p:graphicEl>
                                              <a:dgm id="{A5D07D9B-A1C2-418C-B5B4-E076FDA482C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BC29336E-EC1C-4AE6-A10B-66B2E1C1030D}"/>
                                            </p:graphicEl>
                                          </p:spTgt>
                                        </p:tgtEl>
                                        <p:attrNameLst>
                                          <p:attrName>style.visibility</p:attrName>
                                        </p:attrNameLst>
                                      </p:cBhvr>
                                      <p:to>
                                        <p:strVal val="visible"/>
                                      </p:to>
                                    </p:set>
                                    <p:animEffect transition="in" filter="fade">
                                      <p:cBhvr>
                                        <p:cTn id="37" dur="500"/>
                                        <p:tgtEl>
                                          <p:spTgt spid="7">
                                            <p:graphicEl>
                                              <a:dgm id="{BC29336E-EC1C-4AE6-A10B-66B2E1C1030D}"/>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graphicEl>
                                              <a:dgm id="{05DC3146-AC05-49DF-AF07-FDC6DC558E57}"/>
                                            </p:graphicEl>
                                          </p:spTgt>
                                        </p:tgtEl>
                                        <p:attrNameLst>
                                          <p:attrName>style.visibility</p:attrName>
                                        </p:attrNameLst>
                                      </p:cBhvr>
                                      <p:to>
                                        <p:strVal val="visible"/>
                                      </p:to>
                                    </p:set>
                                    <p:animEffect transition="in" filter="fade">
                                      <p:cBhvr>
                                        <p:cTn id="40" dur="500"/>
                                        <p:tgtEl>
                                          <p:spTgt spid="7">
                                            <p:graphicEl>
                                              <a:dgm id="{05DC3146-AC05-49DF-AF07-FDC6DC558E57}"/>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dgm id="{E6CAF691-7734-45B4-A04C-0187109787FB}"/>
                                            </p:graphicEl>
                                          </p:spTgt>
                                        </p:tgtEl>
                                        <p:attrNameLst>
                                          <p:attrName>style.visibility</p:attrName>
                                        </p:attrNameLst>
                                      </p:cBhvr>
                                      <p:to>
                                        <p:strVal val="visible"/>
                                      </p:to>
                                    </p:set>
                                    <p:animEffect transition="in" filter="fade">
                                      <p:cBhvr>
                                        <p:cTn id="43" dur="500"/>
                                        <p:tgtEl>
                                          <p:spTgt spid="7">
                                            <p:graphicEl>
                                              <a:dgm id="{E6CAF691-7734-45B4-A04C-0187109787FB}"/>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graphicEl>
                                              <a:dgm id="{CDAFD099-8058-4A90-9E12-242C4C0996FF}"/>
                                            </p:graphicEl>
                                          </p:spTgt>
                                        </p:tgtEl>
                                        <p:attrNameLst>
                                          <p:attrName>style.visibility</p:attrName>
                                        </p:attrNameLst>
                                      </p:cBhvr>
                                      <p:to>
                                        <p:strVal val="visible"/>
                                      </p:to>
                                    </p:set>
                                    <p:animEffect transition="in" filter="fade">
                                      <p:cBhvr>
                                        <p:cTn id="48" dur="500"/>
                                        <p:tgtEl>
                                          <p:spTgt spid="7">
                                            <p:graphicEl>
                                              <a:dgm id="{CDAFD099-8058-4A90-9E12-242C4C0996FF}"/>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graphicEl>
                                              <a:dgm id="{27AAAF9B-E7FD-4FEE-B85C-9A954A87DC16}"/>
                                            </p:graphicEl>
                                          </p:spTgt>
                                        </p:tgtEl>
                                        <p:attrNameLst>
                                          <p:attrName>style.visibility</p:attrName>
                                        </p:attrNameLst>
                                      </p:cBhvr>
                                      <p:to>
                                        <p:strVal val="visible"/>
                                      </p:to>
                                    </p:set>
                                    <p:animEffect transition="in" filter="fade">
                                      <p:cBhvr>
                                        <p:cTn id="51" dur="500"/>
                                        <p:tgtEl>
                                          <p:spTgt spid="7">
                                            <p:graphicEl>
                                              <a:dgm id="{27AAAF9B-E7FD-4FEE-B85C-9A954A87DC16}"/>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graphicEl>
                                              <a:dgm id="{4ABDB272-AE1F-48A9-BBA9-BAE4D4EE0D7D}"/>
                                            </p:graphicEl>
                                          </p:spTgt>
                                        </p:tgtEl>
                                        <p:attrNameLst>
                                          <p:attrName>style.visibility</p:attrName>
                                        </p:attrNameLst>
                                      </p:cBhvr>
                                      <p:to>
                                        <p:strVal val="visible"/>
                                      </p:to>
                                    </p:set>
                                    <p:animEffect transition="in" filter="fade">
                                      <p:cBhvr>
                                        <p:cTn id="54" dur="500"/>
                                        <p:tgtEl>
                                          <p:spTgt spid="7">
                                            <p:graphicEl>
                                              <a:dgm id="{4ABDB272-AE1F-48A9-BBA9-BAE4D4EE0D7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graphicEl>
                                              <a:dgm id="{A3AA6E5B-C781-4CD8-BC6C-9826202C4540}"/>
                                            </p:graphicEl>
                                          </p:spTgt>
                                        </p:tgtEl>
                                        <p:attrNameLst>
                                          <p:attrName>style.visibility</p:attrName>
                                        </p:attrNameLst>
                                      </p:cBhvr>
                                      <p:to>
                                        <p:strVal val="visible"/>
                                      </p:to>
                                    </p:set>
                                    <p:animEffect transition="in" filter="fade">
                                      <p:cBhvr>
                                        <p:cTn id="59" dur="500"/>
                                        <p:tgtEl>
                                          <p:spTgt spid="7">
                                            <p:graphicEl>
                                              <a:dgm id="{A3AA6E5B-C781-4CD8-BC6C-9826202C4540}"/>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
                                            <p:graphicEl>
                                              <a:dgm id="{5C7F7102-B370-4900-8927-BCA45FFE2D81}"/>
                                            </p:graphicEl>
                                          </p:spTgt>
                                        </p:tgtEl>
                                        <p:attrNameLst>
                                          <p:attrName>style.visibility</p:attrName>
                                        </p:attrNameLst>
                                      </p:cBhvr>
                                      <p:to>
                                        <p:strVal val="visible"/>
                                      </p:to>
                                    </p:set>
                                    <p:animEffect transition="in" filter="fade">
                                      <p:cBhvr>
                                        <p:cTn id="62" dur="500"/>
                                        <p:tgtEl>
                                          <p:spTgt spid="7">
                                            <p:graphicEl>
                                              <a:dgm id="{5C7F7102-B370-4900-8927-BCA45FFE2D81}"/>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graphicEl>
                                              <a:dgm id="{8EE46F23-A43D-4075-A167-4B33F86F4C5F}"/>
                                            </p:graphicEl>
                                          </p:spTgt>
                                        </p:tgtEl>
                                        <p:attrNameLst>
                                          <p:attrName>style.visibility</p:attrName>
                                        </p:attrNameLst>
                                      </p:cBhvr>
                                      <p:to>
                                        <p:strVal val="visible"/>
                                      </p:to>
                                    </p:set>
                                    <p:animEffect transition="in" filter="fade">
                                      <p:cBhvr>
                                        <p:cTn id="65" dur="500"/>
                                        <p:tgtEl>
                                          <p:spTgt spid="7">
                                            <p:graphicEl>
                                              <a:dgm id="{8EE46F23-A43D-4075-A167-4B33F86F4C5F}"/>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
                                            <p:graphicEl>
                                              <a:dgm id="{ED121C1D-2A95-4814-A777-BE9D28C98EED}"/>
                                            </p:graphicEl>
                                          </p:spTgt>
                                        </p:tgtEl>
                                        <p:attrNameLst>
                                          <p:attrName>style.visibility</p:attrName>
                                        </p:attrNameLst>
                                      </p:cBhvr>
                                      <p:to>
                                        <p:strVal val="visible"/>
                                      </p:to>
                                    </p:set>
                                    <p:animEffect transition="in" filter="fade">
                                      <p:cBhvr>
                                        <p:cTn id="70" dur="500"/>
                                        <p:tgtEl>
                                          <p:spTgt spid="7">
                                            <p:graphicEl>
                                              <a:dgm id="{ED121C1D-2A95-4814-A777-BE9D28C98EED}"/>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graphicEl>
                                              <a:dgm id="{CC89276A-0EEA-4CFE-A46E-05644321B36F}"/>
                                            </p:graphicEl>
                                          </p:spTgt>
                                        </p:tgtEl>
                                        <p:attrNameLst>
                                          <p:attrName>style.visibility</p:attrName>
                                        </p:attrNameLst>
                                      </p:cBhvr>
                                      <p:to>
                                        <p:strVal val="visible"/>
                                      </p:to>
                                    </p:set>
                                    <p:animEffect transition="in" filter="fade">
                                      <p:cBhvr>
                                        <p:cTn id="73" dur="500"/>
                                        <p:tgtEl>
                                          <p:spTgt spid="7">
                                            <p:graphicEl>
                                              <a:dgm id="{CC89276A-0EEA-4CFE-A46E-05644321B36F}"/>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
                                            <p:graphicEl>
                                              <a:dgm id="{90E23CD6-E76C-4CFB-B1AC-758472E063E9}"/>
                                            </p:graphicEl>
                                          </p:spTgt>
                                        </p:tgtEl>
                                        <p:attrNameLst>
                                          <p:attrName>style.visibility</p:attrName>
                                        </p:attrNameLst>
                                      </p:cBhvr>
                                      <p:to>
                                        <p:strVal val="visible"/>
                                      </p:to>
                                    </p:set>
                                    <p:animEffect transition="in" filter="fade">
                                      <p:cBhvr>
                                        <p:cTn id="76" dur="500"/>
                                        <p:tgtEl>
                                          <p:spTgt spid="7">
                                            <p:graphicEl>
                                              <a:dgm id="{90E23CD6-E76C-4CFB-B1AC-758472E063E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
                                            <p:graphicEl>
                                              <a:dgm id="{CAA95532-2D3F-40B7-8C1F-315B5531044F}"/>
                                            </p:graphicEl>
                                          </p:spTgt>
                                        </p:tgtEl>
                                        <p:attrNameLst>
                                          <p:attrName>style.visibility</p:attrName>
                                        </p:attrNameLst>
                                      </p:cBhvr>
                                      <p:to>
                                        <p:strVal val="visible"/>
                                      </p:to>
                                    </p:set>
                                    <p:animEffect transition="in" filter="fade">
                                      <p:cBhvr>
                                        <p:cTn id="81" dur="500"/>
                                        <p:tgtEl>
                                          <p:spTgt spid="7">
                                            <p:graphicEl>
                                              <a:dgm id="{CAA95532-2D3F-40B7-8C1F-315B5531044F}"/>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
                                            <p:graphicEl>
                                              <a:dgm id="{8215935C-5D5C-4A7E-831A-0AD9E29339D1}"/>
                                            </p:graphicEl>
                                          </p:spTgt>
                                        </p:tgtEl>
                                        <p:attrNameLst>
                                          <p:attrName>style.visibility</p:attrName>
                                        </p:attrNameLst>
                                      </p:cBhvr>
                                      <p:to>
                                        <p:strVal val="visible"/>
                                      </p:to>
                                    </p:set>
                                    <p:animEffect transition="in" filter="fade">
                                      <p:cBhvr>
                                        <p:cTn id="84" dur="500"/>
                                        <p:tgtEl>
                                          <p:spTgt spid="7">
                                            <p:graphicEl>
                                              <a:dgm id="{8215935C-5D5C-4A7E-831A-0AD9E29339D1}"/>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
                                            <p:graphicEl>
                                              <a:dgm id="{B9FD2347-D4CD-48C6-9F2C-BF33FA4411A3}"/>
                                            </p:graphicEl>
                                          </p:spTgt>
                                        </p:tgtEl>
                                        <p:attrNameLst>
                                          <p:attrName>style.visibility</p:attrName>
                                        </p:attrNameLst>
                                      </p:cBhvr>
                                      <p:to>
                                        <p:strVal val="visible"/>
                                      </p:to>
                                    </p:set>
                                    <p:animEffect transition="in" filter="fade">
                                      <p:cBhvr>
                                        <p:cTn id="87" dur="500"/>
                                        <p:tgtEl>
                                          <p:spTgt spid="7">
                                            <p:graphicEl>
                                              <a:dgm id="{B9FD2347-D4CD-48C6-9F2C-BF33FA4411A3}"/>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
                                            <p:graphicEl>
                                              <a:dgm id="{238B4BF2-BB27-4844-98A2-7B1748967E72}"/>
                                            </p:graphicEl>
                                          </p:spTgt>
                                        </p:tgtEl>
                                        <p:attrNameLst>
                                          <p:attrName>style.visibility</p:attrName>
                                        </p:attrNameLst>
                                      </p:cBhvr>
                                      <p:to>
                                        <p:strVal val="visible"/>
                                      </p:to>
                                    </p:set>
                                    <p:animEffect transition="in" filter="fade">
                                      <p:cBhvr>
                                        <p:cTn id="92" dur="500"/>
                                        <p:tgtEl>
                                          <p:spTgt spid="7">
                                            <p:graphicEl>
                                              <a:dgm id="{238B4BF2-BB27-4844-98A2-7B1748967E72}"/>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
                                            <p:graphicEl>
                                              <a:dgm id="{7C06C0F8-510E-45B2-AA3F-56FF130CBAD5}"/>
                                            </p:graphicEl>
                                          </p:spTgt>
                                        </p:tgtEl>
                                        <p:attrNameLst>
                                          <p:attrName>style.visibility</p:attrName>
                                        </p:attrNameLst>
                                      </p:cBhvr>
                                      <p:to>
                                        <p:strVal val="visible"/>
                                      </p:to>
                                    </p:set>
                                    <p:animEffect transition="in" filter="fade">
                                      <p:cBhvr>
                                        <p:cTn id="95" dur="500"/>
                                        <p:tgtEl>
                                          <p:spTgt spid="7">
                                            <p:graphicEl>
                                              <a:dgm id="{7C06C0F8-510E-45B2-AA3F-56FF130CBAD5}"/>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
                                            <p:graphicEl>
                                              <a:dgm id="{ECF435BA-7128-4DA0-990F-F3EA53FD0C88}"/>
                                            </p:graphicEl>
                                          </p:spTgt>
                                        </p:tgtEl>
                                        <p:attrNameLst>
                                          <p:attrName>style.visibility</p:attrName>
                                        </p:attrNameLst>
                                      </p:cBhvr>
                                      <p:to>
                                        <p:strVal val="visible"/>
                                      </p:to>
                                    </p:set>
                                    <p:animEffect transition="in" filter="fade">
                                      <p:cBhvr>
                                        <p:cTn id="98" dur="500"/>
                                        <p:tgtEl>
                                          <p:spTgt spid="7">
                                            <p:graphicEl>
                                              <a:dgm id="{ECF435BA-7128-4DA0-990F-F3EA53FD0C88}"/>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
                                            <p:graphicEl>
                                              <a:dgm id="{38264627-27B2-4E1F-9969-DA72BCD15864}"/>
                                            </p:graphicEl>
                                          </p:spTgt>
                                        </p:tgtEl>
                                        <p:attrNameLst>
                                          <p:attrName>style.visibility</p:attrName>
                                        </p:attrNameLst>
                                      </p:cBhvr>
                                      <p:to>
                                        <p:strVal val="visible"/>
                                      </p:to>
                                    </p:set>
                                    <p:animEffect transition="in" filter="fade">
                                      <p:cBhvr>
                                        <p:cTn id="103" dur="500"/>
                                        <p:tgtEl>
                                          <p:spTgt spid="7">
                                            <p:graphicEl>
                                              <a:dgm id="{38264627-27B2-4E1F-9969-DA72BCD15864}"/>
                                            </p:graphic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
                                            <p:graphicEl>
                                              <a:dgm id="{354FB5AC-F611-431A-BBC2-5007171B990F}"/>
                                            </p:graphicEl>
                                          </p:spTgt>
                                        </p:tgtEl>
                                        <p:attrNameLst>
                                          <p:attrName>style.visibility</p:attrName>
                                        </p:attrNameLst>
                                      </p:cBhvr>
                                      <p:to>
                                        <p:strVal val="visible"/>
                                      </p:to>
                                    </p:set>
                                    <p:animEffect transition="in" filter="fade">
                                      <p:cBhvr>
                                        <p:cTn id="106" dur="500"/>
                                        <p:tgtEl>
                                          <p:spTgt spid="7">
                                            <p:graphicEl>
                                              <a:dgm id="{354FB5AC-F611-431A-BBC2-5007171B990F}"/>
                                            </p:graphic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
                                            <p:graphicEl>
                                              <a:dgm id="{675457E8-95F4-4079-B743-069BF666B237}"/>
                                            </p:graphicEl>
                                          </p:spTgt>
                                        </p:tgtEl>
                                        <p:attrNameLst>
                                          <p:attrName>style.visibility</p:attrName>
                                        </p:attrNameLst>
                                      </p:cBhvr>
                                      <p:to>
                                        <p:strVal val="visible"/>
                                      </p:to>
                                    </p:set>
                                    <p:animEffect transition="in" filter="fade">
                                      <p:cBhvr>
                                        <p:cTn id="109" dur="500"/>
                                        <p:tgtEl>
                                          <p:spTgt spid="7">
                                            <p:graphicEl>
                                              <a:dgm id="{675457E8-95F4-4079-B743-069BF666B237}"/>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7">
                                            <p:graphicEl>
                                              <a:dgm id="{EF2B1EAE-793E-4177-8442-83B5F4AC29A8}"/>
                                            </p:graphicEl>
                                          </p:spTgt>
                                        </p:tgtEl>
                                        <p:attrNameLst>
                                          <p:attrName>style.visibility</p:attrName>
                                        </p:attrNameLst>
                                      </p:cBhvr>
                                      <p:to>
                                        <p:strVal val="visible"/>
                                      </p:to>
                                    </p:set>
                                    <p:animEffect transition="in" filter="fade">
                                      <p:cBhvr>
                                        <p:cTn id="114" dur="500"/>
                                        <p:tgtEl>
                                          <p:spTgt spid="7">
                                            <p:graphicEl>
                                              <a:dgm id="{EF2B1EAE-793E-4177-8442-83B5F4AC29A8}"/>
                                            </p:graphic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graphicEl>
                                              <a:dgm id="{EF2B1438-550B-4D9F-A6B1-73241F5E6550}"/>
                                            </p:graphicEl>
                                          </p:spTgt>
                                        </p:tgtEl>
                                        <p:attrNameLst>
                                          <p:attrName>style.visibility</p:attrName>
                                        </p:attrNameLst>
                                      </p:cBhvr>
                                      <p:to>
                                        <p:strVal val="visible"/>
                                      </p:to>
                                    </p:set>
                                    <p:animEffect transition="in" filter="fade">
                                      <p:cBhvr>
                                        <p:cTn id="117" dur="500"/>
                                        <p:tgtEl>
                                          <p:spTgt spid="7">
                                            <p:graphicEl>
                                              <a:dgm id="{EF2B1438-550B-4D9F-A6B1-73241F5E6550}"/>
                                            </p:graphicEl>
                                          </p:spTgt>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
                                            <p:graphicEl>
                                              <a:dgm id="{6487A4A3-482F-4D32-B3CC-8407E8B902AC}"/>
                                            </p:graphicEl>
                                          </p:spTgt>
                                        </p:tgtEl>
                                        <p:attrNameLst>
                                          <p:attrName>style.visibility</p:attrName>
                                        </p:attrNameLst>
                                      </p:cBhvr>
                                      <p:to>
                                        <p:strVal val="visible"/>
                                      </p:to>
                                    </p:set>
                                    <p:animEffect transition="in" filter="fade">
                                      <p:cBhvr>
                                        <p:cTn id="120" dur="500"/>
                                        <p:tgtEl>
                                          <p:spTgt spid="7">
                                            <p:graphicEl>
                                              <a:dgm id="{6487A4A3-482F-4D32-B3CC-8407E8B902AC}"/>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
                                            <p:graphicEl>
                                              <a:dgm id="{88654438-5BE5-4F88-A186-C16D3803206E}"/>
                                            </p:graphicEl>
                                          </p:spTgt>
                                        </p:tgtEl>
                                        <p:attrNameLst>
                                          <p:attrName>style.visibility</p:attrName>
                                        </p:attrNameLst>
                                      </p:cBhvr>
                                      <p:to>
                                        <p:strVal val="visible"/>
                                      </p:to>
                                    </p:set>
                                    <p:animEffect transition="in" filter="fade">
                                      <p:cBhvr>
                                        <p:cTn id="125" dur="500"/>
                                        <p:tgtEl>
                                          <p:spTgt spid="7">
                                            <p:graphicEl>
                                              <a:dgm id="{88654438-5BE5-4F88-A186-C16D3803206E}"/>
                                            </p:graphicEl>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
                                            <p:graphicEl>
                                              <a:dgm id="{2888A997-3EAC-4E7B-808A-31872D37A066}"/>
                                            </p:graphicEl>
                                          </p:spTgt>
                                        </p:tgtEl>
                                        <p:attrNameLst>
                                          <p:attrName>style.visibility</p:attrName>
                                        </p:attrNameLst>
                                      </p:cBhvr>
                                      <p:to>
                                        <p:strVal val="visible"/>
                                      </p:to>
                                    </p:set>
                                    <p:animEffect transition="in" filter="fade">
                                      <p:cBhvr>
                                        <p:cTn id="128" dur="500"/>
                                        <p:tgtEl>
                                          <p:spTgt spid="7">
                                            <p:graphicEl>
                                              <a:dgm id="{2888A997-3EAC-4E7B-808A-31872D37A066}"/>
                                            </p:graphic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
                                            <p:graphicEl>
                                              <a:dgm id="{51DB862A-838F-40FA-9181-E0B6716B64BB}"/>
                                            </p:graphicEl>
                                          </p:spTgt>
                                        </p:tgtEl>
                                        <p:attrNameLst>
                                          <p:attrName>style.visibility</p:attrName>
                                        </p:attrNameLst>
                                      </p:cBhvr>
                                      <p:to>
                                        <p:strVal val="visible"/>
                                      </p:to>
                                    </p:set>
                                    <p:animEffect transition="in" filter="fade">
                                      <p:cBhvr>
                                        <p:cTn id="131" dur="500"/>
                                        <p:tgtEl>
                                          <p:spTgt spid="7">
                                            <p:graphicEl>
                                              <a:dgm id="{51DB862A-838F-40FA-9181-E0B6716B64BB}"/>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
                                            <p:graphicEl>
                                              <a:dgm id="{DF683E6C-8412-4499-A077-72D06DE99768}"/>
                                            </p:graphicEl>
                                          </p:spTgt>
                                        </p:tgtEl>
                                        <p:attrNameLst>
                                          <p:attrName>style.visibility</p:attrName>
                                        </p:attrNameLst>
                                      </p:cBhvr>
                                      <p:to>
                                        <p:strVal val="visible"/>
                                      </p:to>
                                    </p:set>
                                    <p:animEffect transition="in" filter="fade">
                                      <p:cBhvr>
                                        <p:cTn id="136" dur="500"/>
                                        <p:tgtEl>
                                          <p:spTgt spid="7">
                                            <p:graphicEl>
                                              <a:dgm id="{DF683E6C-8412-4499-A077-72D06DE99768}"/>
                                            </p:graphicEl>
                                          </p:spTgt>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7">
                                            <p:graphicEl>
                                              <a:dgm id="{8D9BA9C8-A2EB-4A81-84E1-BC47C19162D4}"/>
                                            </p:graphicEl>
                                          </p:spTgt>
                                        </p:tgtEl>
                                        <p:attrNameLst>
                                          <p:attrName>style.visibility</p:attrName>
                                        </p:attrNameLst>
                                      </p:cBhvr>
                                      <p:to>
                                        <p:strVal val="visible"/>
                                      </p:to>
                                    </p:set>
                                    <p:animEffect transition="in" filter="fade">
                                      <p:cBhvr>
                                        <p:cTn id="139" dur="500"/>
                                        <p:tgtEl>
                                          <p:spTgt spid="7">
                                            <p:graphicEl>
                                              <a:dgm id="{8D9BA9C8-A2EB-4A81-84E1-BC47C19162D4}"/>
                                            </p:graphic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7">
                                            <p:graphicEl>
                                              <a:dgm id="{25E83DA2-3414-4BC6-BBA9-79980C7CA493}"/>
                                            </p:graphicEl>
                                          </p:spTgt>
                                        </p:tgtEl>
                                        <p:attrNameLst>
                                          <p:attrName>style.visibility</p:attrName>
                                        </p:attrNameLst>
                                      </p:cBhvr>
                                      <p:to>
                                        <p:strVal val="visible"/>
                                      </p:to>
                                    </p:set>
                                    <p:animEffect transition="in" filter="fade">
                                      <p:cBhvr>
                                        <p:cTn id="142" dur="500"/>
                                        <p:tgtEl>
                                          <p:spTgt spid="7">
                                            <p:graphicEl>
                                              <a:dgm id="{25E83DA2-3414-4BC6-BBA9-79980C7CA493}"/>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graphicEl>
                                              <a:dgm id="{394A829F-6513-4848-9D96-897D13495329}"/>
                                            </p:graphicEl>
                                          </p:spTgt>
                                        </p:tgtEl>
                                        <p:attrNameLst>
                                          <p:attrName>style.visibility</p:attrName>
                                        </p:attrNameLst>
                                      </p:cBhvr>
                                      <p:to>
                                        <p:strVal val="visible"/>
                                      </p:to>
                                    </p:set>
                                    <p:animEffect transition="in" filter="fade">
                                      <p:cBhvr>
                                        <p:cTn id="147" dur="500"/>
                                        <p:tgtEl>
                                          <p:spTgt spid="7">
                                            <p:graphicEl>
                                              <a:dgm id="{394A829F-6513-4848-9D96-897D13495329}"/>
                                            </p:graphicEl>
                                          </p:spTgt>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
                                            <p:graphicEl>
                                              <a:dgm id="{0F355C92-B9B6-4D6F-8E13-348C85C1112A}"/>
                                            </p:graphicEl>
                                          </p:spTgt>
                                        </p:tgtEl>
                                        <p:attrNameLst>
                                          <p:attrName>style.visibility</p:attrName>
                                        </p:attrNameLst>
                                      </p:cBhvr>
                                      <p:to>
                                        <p:strVal val="visible"/>
                                      </p:to>
                                    </p:set>
                                    <p:animEffect transition="in" filter="fade">
                                      <p:cBhvr>
                                        <p:cTn id="150" dur="500"/>
                                        <p:tgtEl>
                                          <p:spTgt spid="7">
                                            <p:graphicEl>
                                              <a:dgm id="{0F355C92-B9B6-4D6F-8E13-348C85C1112A}"/>
                                            </p:graphicEl>
                                          </p:spTgt>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7">
                                            <p:graphicEl>
                                              <a:dgm id="{D098AE99-0310-4F69-8FF2-A22D8D34E3BD}"/>
                                            </p:graphicEl>
                                          </p:spTgt>
                                        </p:tgtEl>
                                        <p:attrNameLst>
                                          <p:attrName>style.visibility</p:attrName>
                                        </p:attrNameLst>
                                      </p:cBhvr>
                                      <p:to>
                                        <p:strVal val="visible"/>
                                      </p:to>
                                    </p:set>
                                    <p:animEffect transition="in" filter="fade">
                                      <p:cBhvr>
                                        <p:cTn id="153" dur="500"/>
                                        <p:tgtEl>
                                          <p:spTgt spid="7">
                                            <p:graphicEl>
                                              <a:dgm id="{D098AE99-0310-4F69-8FF2-A22D8D34E3BD}"/>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7">
                                            <p:graphicEl>
                                              <a:dgm id="{1F0AFF3A-AB0E-4F1B-B013-FC7987984EAC}"/>
                                            </p:graphicEl>
                                          </p:spTgt>
                                        </p:tgtEl>
                                        <p:attrNameLst>
                                          <p:attrName>style.visibility</p:attrName>
                                        </p:attrNameLst>
                                      </p:cBhvr>
                                      <p:to>
                                        <p:strVal val="visible"/>
                                      </p:to>
                                    </p:set>
                                    <p:animEffect transition="in" filter="fade">
                                      <p:cBhvr>
                                        <p:cTn id="158" dur="500"/>
                                        <p:tgtEl>
                                          <p:spTgt spid="7">
                                            <p:graphicEl>
                                              <a:dgm id="{1F0AFF3A-AB0E-4F1B-B013-FC7987984EAC}"/>
                                            </p:graphicEl>
                                          </p:spTgt>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7">
                                            <p:graphicEl>
                                              <a:dgm id="{A1A61642-5142-4BF3-84AB-9A72B0B44542}"/>
                                            </p:graphicEl>
                                          </p:spTgt>
                                        </p:tgtEl>
                                        <p:attrNameLst>
                                          <p:attrName>style.visibility</p:attrName>
                                        </p:attrNameLst>
                                      </p:cBhvr>
                                      <p:to>
                                        <p:strVal val="visible"/>
                                      </p:to>
                                    </p:set>
                                    <p:animEffect transition="in" filter="fade">
                                      <p:cBhvr>
                                        <p:cTn id="161" dur="500"/>
                                        <p:tgtEl>
                                          <p:spTgt spid="7">
                                            <p:graphicEl>
                                              <a:dgm id="{A1A61642-5142-4BF3-84AB-9A72B0B44542}"/>
                                            </p:graphicEl>
                                          </p:spTgt>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7">
                                            <p:graphicEl>
                                              <a:dgm id="{7CE2DE4D-80A4-4079-9709-46348A11FBA5}"/>
                                            </p:graphicEl>
                                          </p:spTgt>
                                        </p:tgtEl>
                                        <p:attrNameLst>
                                          <p:attrName>style.visibility</p:attrName>
                                        </p:attrNameLst>
                                      </p:cBhvr>
                                      <p:to>
                                        <p:strVal val="visible"/>
                                      </p:to>
                                    </p:set>
                                    <p:animEffect transition="in" filter="fade">
                                      <p:cBhvr>
                                        <p:cTn id="164" dur="500"/>
                                        <p:tgtEl>
                                          <p:spTgt spid="7">
                                            <p:graphicEl>
                                              <a:dgm id="{7CE2DE4D-80A4-4079-9709-46348A11FBA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7">
                                            <p:graphicEl>
                                              <a:dgm id="{F7430243-B7A4-4541-A31A-E7CF0E0B616B}"/>
                                            </p:graphicEl>
                                          </p:spTgt>
                                        </p:tgtEl>
                                        <p:attrNameLst>
                                          <p:attrName>style.visibility</p:attrName>
                                        </p:attrNameLst>
                                      </p:cBhvr>
                                      <p:to>
                                        <p:strVal val="visible"/>
                                      </p:to>
                                    </p:set>
                                    <p:animEffect transition="in" filter="fade">
                                      <p:cBhvr>
                                        <p:cTn id="169" dur="500"/>
                                        <p:tgtEl>
                                          <p:spTgt spid="7">
                                            <p:graphicEl>
                                              <a:dgm id="{F7430243-B7A4-4541-A31A-E7CF0E0B616B}"/>
                                            </p:graphic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
                                            <p:graphicEl>
                                              <a:dgm id="{5F1092A7-341E-4FA2-AF94-91767D011D93}"/>
                                            </p:graphicEl>
                                          </p:spTgt>
                                        </p:tgtEl>
                                        <p:attrNameLst>
                                          <p:attrName>style.visibility</p:attrName>
                                        </p:attrNameLst>
                                      </p:cBhvr>
                                      <p:to>
                                        <p:strVal val="visible"/>
                                      </p:to>
                                    </p:set>
                                    <p:animEffect transition="in" filter="fade">
                                      <p:cBhvr>
                                        <p:cTn id="172" dur="500"/>
                                        <p:tgtEl>
                                          <p:spTgt spid="7">
                                            <p:graphicEl>
                                              <a:dgm id="{5F1092A7-341E-4FA2-AF94-91767D011D93}"/>
                                            </p:graphic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
                                            <p:graphicEl>
                                              <a:dgm id="{4CE6B4E8-E5A3-4AB4-8FFC-D832CD4A1E97}"/>
                                            </p:graphicEl>
                                          </p:spTgt>
                                        </p:tgtEl>
                                        <p:attrNameLst>
                                          <p:attrName>style.visibility</p:attrName>
                                        </p:attrNameLst>
                                      </p:cBhvr>
                                      <p:to>
                                        <p:strVal val="visible"/>
                                      </p:to>
                                    </p:set>
                                    <p:animEffect transition="in" filter="fade">
                                      <p:cBhvr>
                                        <p:cTn id="175" dur="500"/>
                                        <p:tgtEl>
                                          <p:spTgt spid="7">
                                            <p:graphicEl>
                                              <a:dgm id="{4CE6B4E8-E5A3-4AB4-8FFC-D832CD4A1E97}"/>
                                            </p:graphicEl>
                                          </p:spTgt>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7">
                                            <p:graphicEl>
                                              <a:dgm id="{A3993A05-2ADC-460E-AF55-EBFD1C1A9032}"/>
                                            </p:graphicEl>
                                          </p:spTgt>
                                        </p:tgtEl>
                                        <p:attrNameLst>
                                          <p:attrName>style.visibility</p:attrName>
                                        </p:attrNameLst>
                                      </p:cBhvr>
                                      <p:to>
                                        <p:strVal val="visible"/>
                                      </p:to>
                                    </p:set>
                                    <p:animEffect transition="in" filter="fade">
                                      <p:cBhvr>
                                        <p:cTn id="180" dur="500"/>
                                        <p:tgtEl>
                                          <p:spTgt spid="7">
                                            <p:graphicEl>
                                              <a:dgm id="{A3993A05-2ADC-460E-AF55-EBFD1C1A9032}"/>
                                            </p:graphicEl>
                                          </p:spTgt>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7">
                                            <p:graphicEl>
                                              <a:dgm id="{47393ABA-9D70-44D9-9F02-F85F92411FE7}"/>
                                            </p:graphicEl>
                                          </p:spTgt>
                                        </p:tgtEl>
                                        <p:attrNameLst>
                                          <p:attrName>style.visibility</p:attrName>
                                        </p:attrNameLst>
                                      </p:cBhvr>
                                      <p:to>
                                        <p:strVal val="visible"/>
                                      </p:to>
                                    </p:set>
                                    <p:animEffect transition="in" filter="fade">
                                      <p:cBhvr>
                                        <p:cTn id="183" dur="500"/>
                                        <p:tgtEl>
                                          <p:spTgt spid="7">
                                            <p:graphicEl>
                                              <a:dgm id="{47393ABA-9D70-44D9-9F02-F85F92411FE7}"/>
                                            </p:graphicEl>
                                          </p:spTgt>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7">
                                            <p:graphicEl>
                                              <a:dgm id="{349BDA18-2CD9-4715-A840-9EA2F845B5FB}"/>
                                            </p:graphicEl>
                                          </p:spTgt>
                                        </p:tgtEl>
                                        <p:attrNameLst>
                                          <p:attrName>style.visibility</p:attrName>
                                        </p:attrNameLst>
                                      </p:cBhvr>
                                      <p:to>
                                        <p:strVal val="visible"/>
                                      </p:to>
                                    </p:set>
                                    <p:animEffect transition="in" filter="fade">
                                      <p:cBhvr>
                                        <p:cTn id="186" dur="500"/>
                                        <p:tgtEl>
                                          <p:spTgt spid="7">
                                            <p:graphicEl>
                                              <a:dgm id="{349BDA18-2CD9-4715-A840-9EA2F845B5FB}"/>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7">
                                            <p:graphicEl>
                                              <a:dgm id="{85EE0FB3-375C-43DA-BB60-2A2706B17420}"/>
                                            </p:graphicEl>
                                          </p:spTgt>
                                        </p:tgtEl>
                                        <p:attrNameLst>
                                          <p:attrName>style.visibility</p:attrName>
                                        </p:attrNameLst>
                                      </p:cBhvr>
                                      <p:to>
                                        <p:strVal val="visible"/>
                                      </p:to>
                                    </p:set>
                                    <p:animEffect transition="in" filter="fade">
                                      <p:cBhvr>
                                        <p:cTn id="191" dur="500"/>
                                        <p:tgtEl>
                                          <p:spTgt spid="7">
                                            <p:graphicEl>
                                              <a:dgm id="{85EE0FB3-375C-43DA-BB60-2A2706B17420}"/>
                                            </p:graphicEl>
                                          </p:spTgt>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7">
                                            <p:graphicEl>
                                              <a:dgm id="{AD31C1D7-62DA-4B9C-AF4B-7B057368D17B}"/>
                                            </p:graphicEl>
                                          </p:spTgt>
                                        </p:tgtEl>
                                        <p:attrNameLst>
                                          <p:attrName>style.visibility</p:attrName>
                                        </p:attrNameLst>
                                      </p:cBhvr>
                                      <p:to>
                                        <p:strVal val="visible"/>
                                      </p:to>
                                    </p:set>
                                    <p:animEffect transition="in" filter="fade">
                                      <p:cBhvr>
                                        <p:cTn id="194" dur="500"/>
                                        <p:tgtEl>
                                          <p:spTgt spid="7">
                                            <p:graphicEl>
                                              <a:dgm id="{AD31C1D7-62DA-4B9C-AF4B-7B057368D17B}"/>
                                            </p:graphicEl>
                                          </p:spTgt>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7">
                                            <p:graphicEl>
                                              <a:dgm id="{C2F86609-D442-455F-84C5-4428F55AF46E}"/>
                                            </p:graphicEl>
                                          </p:spTgt>
                                        </p:tgtEl>
                                        <p:attrNameLst>
                                          <p:attrName>style.visibility</p:attrName>
                                        </p:attrNameLst>
                                      </p:cBhvr>
                                      <p:to>
                                        <p:strVal val="visible"/>
                                      </p:to>
                                    </p:set>
                                    <p:animEffect transition="in" filter="fade">
                                      <p:cBhvr>
                                        <p:cTn id="197" dur="500"/>
                                        <p:tgtEl>
                                          <p:spTgt spid="7">
                                            <p:graphicEl>
                                              <a:dgm id="{C2F86609-D442-455F-84C5-4428F55AF4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ÖRNEKLEMELER</a:t>
            </a:r>
            <a:r>
              <a:rPr lang="tr-TR" sz="3000" dirty="0">
                <a:solidFill>
                  <a:srgbClr val="262568"/>
                </a:solidFill>
                <a:latin typeface="Times Neue Roman Bold"/>
              </a:rPr>
              <a:t> (1)</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8" y="1435885"/>
            <a:ext cx="16230600" cy="2655471"/>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Basit tesadüfi örnekleme</a:t>
            </a:r>
          </a:p>
          <a:p>
            <a:pPr algn="just">
              <a:lnSpc>
                <a:spcPts val="4200"/>
              </a:lnSpc>
            </a:pPr>
            <a:r>
              <a:rPr lang="tr-TR" sz="3000" dirty="0">
                <a:solidFill>
                  <a:srgbClr val="262568"/>
                </a:solidFill>
                <a:latin typeface="Times Neue Roman" panose="020B0604020202020204" charset="-94"/>
              </a:rPr>
              <a:t>Evrendeki her bir birey eşit seçilme olasılığına sahiptir. Bir bireyin seçilme olasılığı</a:t>
            </a:r>
          </a:p>
          <a:p>
            <a:pPr algn="just">
              <a:lnSpc>
                <a:spcPts val="4200"/>
              </a:lnSpc>
            </a:pPr>
            <a:r>
              <a:rPr lang="tr-TR" sz="3000" dirty="0">
                <a:solidFill>
                  <a:srgbClr val="262568"/>
                </a:solidFill>
                <a:latin typeface="Times Neue Roman" panose="020B0604020202020204" charset="-94"/>
              </a:rPr>
              <a:t>evrendeki diğer bireylerin seçiminden etkilenmez. Yani her bir seçim diğer seçimlerden bağımsızdır. Şapka metaforu kullanılabilir. Bir şapka içine evren listesinin tamamı yazılır ve içinden örneklem için gerekli sayı tesadüfi olarak çekilir. </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1052211"/>
          </a:xfrm>
          <a:prstGeom prst="rect">
            <a:avLst/>
          </a:prstGeom>
        </p:spPr>
        <p:txBody>
          <a:bodyPr lIns="0" tIns="0" rIns="0" bIns="0" rtlCol="0" anchor="t">
            <a:spAutoFit/>
          </a:bodyPr>
          <a:lstStyle/>
          <a:p>
            <a:pPr algn="r">
              <a:lnSpc>
                <a:spcPts val="2800"/>
              </a:lnSpc>
            </a:pPr>
            <a:endParaRPr lang="en-US" sz="2000" dirty="0">
              <a:solidFill>
                <a:srgbClr val="262568"/>
              </a:solidFill>
              <a:latin typeface="Times Neue Roman"/>
            </a:endParaRPr>
          </a:p>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7" name="TextBox 12">
            <a:extLst>
              <a:ext uri="{FF2B5EF4-FFF2-40B4-BE49-F238E27FC236}">
                <a16:creationId xmlns:a16="http://schemas.microsoft.com/office/drawing/2014/main" id="{D92818D9-ECE5-F821-EB53-1A011192AA5B}"/>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8</a:t>
            </a:r>
            <a:endParaRPr lang="en-US" sz="2000" dirty="0">
              <a:solidFill>
                <a:srgbClr val="262568"/>
              </a:solidFill>
              <a:latin typeface="Times Neue Roman"/>
            </a:endParaRPr>
          </a:p>
        </p:txBody>
      </p:sp>
      <p:sp>
        <p:nvSpPr>
          <p:cNvPr id="15" name="TextBox 9">
            <a:extLst>
              <a:ext uri="{FF2B5EF4-FFF2-40B4-BE49-F238E27FC236}">
                <a16:creationId xmlns:a16="http://schemas.microsoft.com/office/drawing/2014/main" id="{EE310C61-BE23-B0AF-0900-6B3A409C3A53}"/>
              </a:ext>
            </a:extLst>
          </p:cNvPr>
          <p:cNvSpPr txBox="1">
            <a:spLocks/>
          </p:cNvSpPr>
          <p:nvPr/>
        </p:nvSpPr>
        <p:spPr>
          <a:xfrm>
            <a:off x="1028698" y="1422716"/>
            <a:ext cx="16230600" cy="3194080"/>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Basit tesadüfi örnekleme</a:t>
            </a:r>
          </a:p>
          <a:p>
            <a:pPr algn="just">
              <a:lnSpc>
                <a:spcPts val="4200"/>
              </a:lnSpc>
            </a:pPr>
            <a:r>
              <a:rPr lang="tr-TR" sz="3000" dirty="0">
                <a:solidFill>
                  <a:srgbClr val="262568"/>
                </a:solidFill>
                <a:latin typeface="Times Neue Roman" panose="020B0604020202020204" charset="-94"/>
              </a:rPr>
              <a:t>Evrendeki her bir birey eşit seçilme olasılığına sahiptir. Bir bireyin seçilme olasılığı</a:t>
            </a:r>
          </a:p>
          <a:p>
            <a:pPr algn="just">
              <a:lnSpc>
                <a:spcPts val="4200"/>
              </a:lnSpc>
            </a:pPr>
            <a:r>
              <a:rPr lang="tr-TR" sz="3000" dirty="0">
                <a:solidFill>
                  <a:srgbClr val="262568"/>
                </a:solidFill>
                <a:latin typeface="Times Neue Roman" panose="020B0604020202020204" charset="-94"/>
              </a:rPr>
              <a:t>evrendeki diğer bireylerin seçiminden etkilenmez. Yani her bir seçim diğer seçimlerden bağımsızdır. Şapka metaforu kullanılabilir. Bir şapka içine evren listesinin tamamı yazılır ve içinden örneklem için gerekli sayı tesadüfi olarak çekilir. </a:t>
            </a:r>
          </a:p>
          <a:p>
            <a:pPr algn="just">
              <a:lnSpc>
                <a:spcPts val="4200"/>
              </a:lnSpc>
            </a:pPr>
            <a:r>
              <a:rPr lang="tr-TR" sz="3000" dirty="0">
                <a:solidFill>
                  <a:srgbClr val="262568"/>
                </a:solidFill>
                <a:latin typeface="Times Neue Roman" panose="020B0604020202020204" charset="-94"/>
                <a:hlinkClick r:id="rId2"/>
              </a:rPr>
              <a:t>www.random.org</a:t>
            </a:r>
            <a:r>
              <a:rPr lang="tr-TR" sz="3000" dirty="0">
                <a:solidFill>
                  <a:srgbClr val="262568"/>
                </a:solidFill>
                <a:latin typeface="Times Neue Roman" panose="020B0604020202020204" charset="-94"/>
              </a:rPr>
              <a:t>  </a:t>
            </a:r>
            <a:r>
              <a:rPr lang="tr-TR" sz="3000" dirty="0">
                <a:solidFill>
                  <a:srgbClr val="262568"/>
                </a:solidFill>
                <a:latin typeface="Times Neue Roman" panose="020B0604020202020204" charset="-94"/>
                <a:hlinkClick r:id="rId3"/>
              </a:rPr>
              <a:t>www.randomizer.org</a:t>
            </a:r>
            <a:endParaRPr lang="tr-TR" sz="3000" dirty="0">
              <a:solidFill>
                <a:srgbClr val="262568"/>
              </a:solidFill>
              <a:latin typeface="Times Neue Roman" panose="020B0604020202020204" charset="-94"/>
            </a:endParaRPr>
          </a:p>
        </p:txBody>
      </p:sp>
      <p:sp>
        <p:nvSpPr>
          <p:cNvPr id="8" name="TextBox 9">
            <a:extLst>
              <a:ext uri="{FF2B5EF4-FFF2-40B4-BE49-F238E27FC236}">
                <a16:creationId xmlns:a16="http://schemas.microsoft.com/office/drawing/2014/main" id="{49A2E54E-2FBB-F071-387D-AE94E963B7E8}"/>
              </a:ext>
            </a:extLst>
          </p:cNvPr>
          <p:cNvSpPr txBox="1">
            <a:spLocks/>
          </p:cNvSpPr>
          <p:nvPr/>
        </p:nvSpPr>
        <p:spPr>
          <a:xfrm>
            <a:off x="1028694" y="1457199"/>
            <a:ext cx="9507533" cy="4271297"/>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Basit tesadüfi örnekleme</a:t>
            </a:r>
          </a:p>
          <a:p>
            <a:pPr algn="just">
              <a:lnSpc>
                <a:spcPts val="4200"/>
              </a:lnSpc>
            </a:pPr>
            <a:r>
              <a:rPr lang="tr-TR" sz="3000" dirty="0" err="1">
                <a:solidFill>
                  <a:srgbClr val="262568"/>
                </a:solidFill>
                <a:latin typeface="Times Neue Roman" panose="020B0604020202020204" charset="-94"/>
              </a:rPr>
              <a:t>Krejcie</a:t>
            </a:r>
            <a:r>
              <a:rPr lang="tr-TR" sz="3000" dirty="0">
                <a:solidFill>
                  <a:srgbClr val="262568"/>
                </a:solidFill>
                <a:latin typeface="Times Neue Roman" panose="020B0604020202020204" charset="-94"/>
              </a:rPr>
              <a:t> ve Morgan (1970), evren ne kadar küçükse, örnekleme dahil edilmesi gereken gözlem oranının o kadar fazla olacağını göstermiştir ve bu açıklamanın tam tersi de doğrudur. İkili, evren büyüklüğü arttıkça örneklemde yer alması gereken gözlem sayısının evrene oranının azaldığını vurgulamış ve belli bir noktadan sonra sabit kaldığını göstermiştir. </a:t>
            </a:r>
          </a:p>
        </p:txBody>
      </p:sp>
      <p:pic>
        <p:nvPicPr>
          <p:cNvPr id="18" name="Resim 17">
            <a:extLst>
              <a:ext uri="{FF2B5EF4-FFF2-40B4-BE49-F238E27FC236}">
                <a16:creationId xmlns:a16="http://schemas.microsoft.com/office/drawing/2014/main" id="{99CCDB9D-3AD7-8E62-3A1A-6DA36B726F24}"/>
              </a:ext>
            </a:extLst>
          </p:cNvPr>
          <p:cNvPicPr>
            <a:picLocks noChangeAspect="1"/>
          </p:cNvPicPr>
          <p:nvPr/>
        </p:nvPicPr>
        <p:blipFill rotWithShape="1">
          <a:blip r:embed="rId4"/>
          <a:srcRect l="28750" t="18286" r="33333" b="7898"/>
          <a:stretch/>
        </p:blipFill>
        <p:spPr>
          <a:xfrm>
            <a:off x="5319363" y="2748886"/>
            <a:ext cx="6934200" cy="7593454"/>
          </a:xfrm>
          <a:prstGeom prst="rect">
            <a:avLst/>
          </a:prstGeom>
        </p:spPr>
      </p:pic>
      <p:sp>
        <p:nvSpPr>
          <p:cNvPr id="20" name="TextBox 9">
            <a:extLst>
              <a:ext uri="{FF2B5EF4-FFF2-40B4-BE49-F238E27FC236}">
                <a16:creationId xmlns:a16="http://schemas.microsoft.com/office/drawing/2014/main" id="{55DE50D1-8D1D-0D75-3A54-2313865BBEDB}"/>
              </a:ext>
            </a:extLst>
          </p:cNvPr>
          <p:cNvSpPr txBox="1">
            <a:spLocks/>
          </p:cNvSpPr>
          <p:nvPr/>
        </p:nvSpPr>
        <p:spPr>
          <a:xfrm>
            <a:off x="1028698" y="1407019"/>
            <a:ext cx="9507533" cy="4271297"/>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Basit tesadüfi örnekleme</a:t>
            </a:r>
          </a:p>
          <a:p>
            <a:pPr algn="just">
              <a:lnSpc>
                <a:spcPts val="4200"/>
              </a:lnSpc>
            </a:pPr>
            <a:r>
              <a:rPr lang="tr-TR" sz="3000" dirty="0">
                <a:solidFill>
                  <a:srgbClr val="262568"/>
                </a:solidFill>
                <a:latin typeface="Times Neue Roman" panose="020B0604020202020204" charset="-94"/>
              </a:rPr>
              <a:t>Olasılıklı örneklemede örneklem büyüklüğü belirlenirken evren büyüklüğü ile birlikte hata payı da düşünülmelidir. </a:t>
            </a:r>
          </a:p>
          <a:p>
            <a:pPr algn="just">
              <a:lnSpc>
                <a:spcPts val="4200"/>
              </a:lnSpc>
            </a:pPr>
            <a:r>
              <a:rPr lang="tr-TR" sz="3000" b="1" dirty="0">
                <a:solidFill>
                  <a:srgbClr val="262568"/>
                </a:solidFill>
                <a:latin typeface="Times Neue Roman" panose="020B0604020202020204" charset="-94"/>
              </a:rPr>
              <a:t>Güven Düzeyi: </a:t>
            </a:r>
            <a:r>
              <a:rPr lang="tr-TR" sz="3000" dirty="0">
                <a:solidFill>
                  <a:srgbClr val="262568"/>
                </a:solidFill>
                <a:latin typeface="Times Neue Roman" panose="020B0604020202020204" charset="-94"/>
              </a:rPr>
              <a:t>Cevapların belirli bir değişim aralığı içinde yer aldığından ne derece emin olabileceğimize ilişkin bir indekstir.</a:t>
            </a:r>
          </a:p>
          <a:p>
            <a:pPr algn="just">
              <a:lnSpc>
                <a:spcPts val="4200"/>
              </a:lnSpc>
            </a:pPr>
            <a:r>
              <a:rPr lang="tr-TR" sz="3000" b="1" dirty="0">
                <a:solidFill>
                  <a:srgbClr val="262568"/>
                </a:solidFill>
                <a:latin typeface="Times Neue Roman" panose="020B0604020202020204" charset="-94"/>
              </a:rPr>
              <a:t>Güven Aralığı: </a:t>
            </a:r>
            <a:r>
              <a:rPr lang="tr-TR" sz="3000" dirty="0">
                <a:solidFill>
                  <a:srgbClr val="262568"/>
                </a:solidFill>
                <a:latin typeface="Times Neue Roman" panose="020B0604020202020204" charset="-94"/>
              </a:rPr>
              <a:t>Sağlanmak istenen değişimin derecesi veya aralığıdır.</a:t>
            </a:r>
          </a:p>
        </p:txBody>
      </p:sp>
      <p:sp>
        <p:nvSpPr>
          <p:cNvPr id="21" name="TextBox 9">
            <a:extLst>
              <a:ext uri="{FF2B5EF4-FFF2-40B4-BE49-F238E27FC236}">
                <a16:creationId xmlns:a16="http://schemas.microsoft.com/office/drawing/2014/main" id="{ABDC3AA5-2E88-578A-EE6A-8C41F3C341A9}"/>
              </a:ext>
            </a:extLst>
          </p:cNvPr>
          <p:cNvSpPr txBox="1">
            <a:spLocks/>
          </p:cNvSpPr>
          <p:nvPr/>
        </p:nvSpPr>
        <p:spPr>
          <a:xfrm>
            <a:off x="1028698" y="4643135"/>
            <a:ext cx="16230600" cy="1578253"/>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2. Sistematik örnekleme</a:t>
            </a:r>
          </a:p>
          <a:p>
            <a:pPr>
              <a:lnSpc>
                <a:spcPts val="4200"/>
              </a:lnSpc>
            </a:pPr>
            <a:r>
              <a:rPr lang="tr-TR" sz="3000" dirty="0">
                <a:solidFill>
                  <a:srgbClr val="262568"/>
                </a:solidFill>
                <a:latin typeface="Times Neue Roman" panose="020B0604020202020204" charset="-94"/>
              </a:rPr>
              <a:t>Evren listesinden bireylerin seçimi tesadüfi olarak değil de sistematik olarak yapılır. Örneğin 2000 kişilik bir evrenden örneklem için gereken sayı 100 olduğunda listeden her yirminci kişi seçilebilir.</a:t>
            </a:r>
          </a:p>
        </p:txBody>
      </p:sp>
      <mc:AlternateContent xmlns:mc="http://schemas.openxmlformats.org/markup-compatibility/2006" xmlns:a14="http://schemas.microsoft.com/office/drawing/2010/main">
        <mc:Choice Requires="a14">
          <p:sp>
            <p:nvSpPr>
              <p:cNvPr id="23" name="TextBox 9">
                <a:extLst>
                  <a:ext uri="{FF2B5EF4-FFF2-40B4-BE49-F238E27FC236}">
                    <a16:creationId xmlns:a16="http://schemas.microsoft.com/office/drawing/2014/main" id="{49B57C54-A9B6-546F-3851-C0AF2B81F854}"/>
                  </a:ext>
                </a:extLst>
              </p:cNvPr>
              <p:cNvSpPr txBox="1">
                <a:spLocks/>
              </p:cNvSpPr>
              <p:nvPr/>
            </p:nvSpPr>
            <p:spPr>
              <a:xfrm>
                <a:off x="1028694" y="6455957"/>
                <a:ext cx="5118000" cy="2116862"/>
              </a:xfrm>
              <a:prstGeom prst="rect">
                <a:avLst/>
              </a:prstGeom>
            </p:spPr>
            <p:txBody>
              <a:bodyPr wrap="square" lIns="0" tIns="0" rIns="0" bIns="0" rtlCol="0" anchor="t">
                <a:spAutoFit/>
              </a:bodyPr>
              <a:lstStyle/>
              <a:p>
                <a:pPr>
                  <a:lnSpc>
                    <a:spcPts val="4200"/>
                  </a:lnSpc>
                </a:pPr>
                <a14:m>
                  <m:oMath xmlns:m="http://schemas.openxmlformats.org/officeDocument/2006/math">
                    <m:r>
                      <a:rPr lang="tr-TR" sz="3000" i="1" smtClean="0">
                        <a:solidFill>
                          <a:srgbClr val="262568"/>
                        </a:solidFill>
                        <a:latin typeface="Cambria Math" panose="02040503050406030204" pitchFamily="18" charset="0"/>
                      </a:rPr>
                      <m:t>𝑓</m:t>
                    </m:r>
                    <m:r>
                      <a:rPr lang="tr-TR" sz="3000" i="0" smtClean="0">
                        <a:solidFill>
                          <a:srgbClr val="262568"/>
                        </a:solidFill>
                        <a:latin typeface="Cambria Math" panose="02040503050406030204" pitchFamily="18" charset="0"/>
                      </a:rPr>
                      <m:t>=</m:t>
                    </m:r>
                    <m:f>
                      <m:fPr>
                        <m:ctrlPr>
                          <a:rPr lang="tr-TR" sz="3000" i="1" smtClean="0">
                            <a:solidFill>
                              <a:srgbClr val="262568"/>
                            </a:solidFill>
                            <a:latin typeface="Cambria Math" panose="02040503050406030204" pitchFamily="18" charset="0"/>
                          </a:rPr>
                        </m:ctrlPr>
                      </m:fPr>
                      <m:num>
                        <m:r>
                          <a:rPr lang="tr-TR" sz="3000" i="1" smtClean="0">
                            <a:solidFill>
                              <a:srgbClr val="262568"/>
                            </a:solidFill>
                            <a:latin typeface="Cambria Math" panose="02040503050406030204" pitchFamily="18" charset="0"/>
                          </a:rPr>
                          <m:t>𝑁</m:t>
                        </m:r>
                      </m:num>
                      <m:den>
                        <m:r>
                          <a:rPr lang="tr-TR" sz="3000" i="1" smtClean="0">
                            <a:solidFill>
                              <a:srgbClr val="262568"/>
                            </a:solidFill>
                            <a:latin typeface="Cambria Math" panose="02040503050406030204" pitchFamily="18" charset="0"/>
                          </a:rPr>
                          <m:t>𝑠𝑛</m:t>
                        </m:r>
                      </m:den>
                    </m:f>
                  </m:oMath>
                </a14:m>
                <a:r>
                  <a:rPr lang="tr-TR" sz="3000" dirty="0">
                    <a:solidFill>
                      <a:srgbClr val="262568"/>
                    </a:solidFill>
                    <a:latin typeface="Times Neue Roman" panose="020B0604020202020204" charset="-94"/>
                  </a:rPr>
                  <a:t>                     </a:t>
                </a:r>
              </a:p>
              <a:p>
                <a:pPr>
                  <a:lnSpc>
                    <a:spcPts val="4200"/>
                  </a:lnSpc>
                </a:pPr>
                <a14:m>
                  <m:oMath xmlns:m="http://schemas.openxmlformats.org/officeDocument/2006/math">
                    <m:r>
                      <a:rPr lang="tr-TR" sz="3000" i="1" smtClean="0">
                        <a:solidFill>
                          <a:srgbClr val="262568"/>
                        </a:solidFill>
                        <a:latin typeface="Cambria Math" panose="02040503050406030204" pitchFamily="18" charset="0"/>
                      </a:rPr>
                      <m:t>𝑓</m:t>
                    </m:r>
                  </m:oMath>
                </a14:m>
                <a:r>
                  <a:rPr lang="tr-TR" sz="3000" dirty="0">
                    <a:solidFill>
                      <a:srgbClr val="262568"/>
                    </a:solidFill>
                    <a:latin typeface="Times Neue Roman" panose="020B0604020202020204" charset="-94"/>
                  </a:rPr>
                  <a:t>=sıklık aralığı </a:t>
                </a:r>
              </a:p>
              <a:p>
                <a:pPr>
                  <a:lnSpc>
                    <a:spcPts val="4200"/>
                  </a:lnSpc>
                </a:pPr>
                <a:r>
                  <a:rPr lang="tr-TR" sz="3000" dirty="0">
                    <a:solidFill>
                      <a:srgbClr val="262568"/>
                    </a:solidFill>
                    <a:latin typeface="Times Neue Roman" panose="020B0604020202020204" charset="-94"/>
                  </a:rPr>
                  <a:t>N=evrenin toplam büyüklüğü </a:t>
                </a:r>
              </a:p>
              <a:p>
                <a:pPr>
                  <a:lnSpc>
                    <a:spcPts val="4200"/>
                  </a:lnSpc>
                </a:pPr>
                <a:r>
                  <a:rPr lang="tr-TR" sz="3000" dirty="0">
                    <a:solidFill>
                      <a:srgbClr val="262568"/>
                    </a:solidFill>
                    <a:latin typeface="Times Neue Roman" panose="020B0604020202020204" charset="-94"/>
                  </a:rPr>
                  <a:t>sn=örneklem için gereken sayı</a:t>
                </a:r>
              </a:p>
            </p:txBody>
          </p:sp>
        </mc:Choice>
        <mc:Fallback xmlns="">
          <p:sp>
            <p:nvSpPr>
              <p:cNvPr id="23" name="TextBox 9">
                <a:extLst>
                  <a:ext uri="{FF2B5EF4-FFF2-40B4-BE49-F238E27FC236}">
                    <a16:creationId xmlns:a16="http://schemas.microsoft.com/office/drawing/2014/main" id="{49B57C54-A9B6-546F-3851-C0AF2B81F854}"/>
                  </a:ext>
                </a:extLst>
              </p:cNvPr>
              <p:cNvSpPr txBox="1">
                <a:spLocks noRot="1" noChangeAspect="1" noMove="1" noResize="1" noEditPoints="1" noAdjustHandles="1" noChangeArrowheads="1" noChangeShapeType="1" noTextEdit="1"/>
              </p:cNvSpPr>
              <p:nvPr/>
            </p:nvSpPr>
            <p:spPr>
              <a:xfrm>
                <a:off x="1028694" y="6455957"/>
                <a:ext cx="5118000" cy="2116862"/>
              </a:xfrm>
              <a:prstGeom prst="rect">
                <a:avLst/>
              </a:prstGeom>
              <a:blipFill>
                <a:blip r:embed="rId7"/>
                <a:stretch>
                  <a:fillRect l="-4648" t="-2017" b="-10375"/>
                </a:stretch>
              </a:blipFill>
            </p:spPr>
            <p:txBody>
              <a:bodyPr/>
              <a:lstStyle/>
              <a:p>
                <a:r>
                  <a:rPr lang="tr-TR">
                    <a:noFill/>
                  </a:rPr>
                  <a:t> </a:t>
                </a:r>
              </a:p>
            </p:txBody>
          </p:sp>
        </mc:Fallback>
      </mc:AlternateContent>
      <p:pic>
        <p:nvPicPr>
          <p:cNvPr id="24" name="Resim 23">
            <a:extLst>
              <a:ext uri="{FF2B5EF4-FFF2-40B4-BE49-F238E27FC236}">
                <a16:creationId xmlns:a16="http://schemas.microsoft.com/office/drawing/2014/main" id="{7E612BB3-4468-39C1-7D96-6EE982CD0362}"/>
              </a:ext>
            </a:extLst>
          </p:cNvPr>
          <p:cNvPicPr>
            <a:picLocks noChangeAspect="1"/>
          </p:cNvPicPr>
          <p:nvPr/>
        </p:nvPicPr>
        <p:blipFill rotWithShape="1">
          <a:blip r:embed="rId8"/>
          <a:srcRect l="26250" t="25427" r="34999" b="16955"/>
          <a:stretch/>
        </p:blipFill>
        <p:spPr>
          <a:xfrm>
            <a:off x="4332554" y="2718500"/>
            <a:ext cx="9072801" cy="7588457"/>
          </a:xfrm>
          <a:prstGeom prst="rect">
            <a:avLst/>
          </a:prstGeom>
        </p:spPr>
      </p:pic>
      <p:sp>
        <p:nvSpPr>
          <p:cNvPr id="25" name="TextBox 9">
            <a:extLst>
              <a:ext uri="{FF2B5EF4-FFF2-40B4-BE49-F238E27FC236}">
                <a16:creationId xmlns:a16="http://schemas.microsoft.com/office/drawing/2014/main" id="{93198429-7EBB-A10B-DBF9-E99E48D7C7A4}"/>
              </a:ext>
            </a:extLst>
          </p:cNvPr>
          <p:cNvSpPr txBox="1">
            <a:spLocks/>
          </p:cNvSpPr>
          <p:nvPr/>
        </p:nvSpPr>
        <p:spPr>
          <a:xfrm>
            <a:off x="1043930" y="1391413"/>
            <a:ext cx="7414270" cy="5887124"/>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2. Sistematik örnekleme</a:t>
            </a:r>
          </a:p>
          <a:p>
            <a:pPr algn="just">
              <a:lnSpc>
                <a:spcPts val="4200"/>
              </a:lnSpc>
            </a:pPr>
            <a:r>
              <a:rPr lang="tr-TR" sz="3000" dirty="0">
                <a:solidFill>
                  <a:srgbClr val="262568"/>
                </a:solidFill>
                <a:latin typeface="Times Neue Roman" panose="020B0604020202020204" charset="-94"/>
              </a:rPr>
              <a:t>Evren listesinden bireylerin seçimi tesadüfi olarak değil de sistematik olarak yapılır. Örneğin 2000 kişilik bir evrenden örneklem için gereken sayı 100 olduğunda listeden her yirminci kişi seçilebilir. Bu şekildeki bir süreçte, listedeki isimlerin tesadüfi olarak yer aldığı kabul edilir ama tek sorun listede yer alan isimlerin düzeni de değildir. Olasılıklı örneklemelerin temel esası olan her bireyin seçilme olasılığı eşit olması ihlal edilir.</a:t>
            </a:r>
          </a:p>
        </p:txBody>
      </p:sp>
      <p:sp>
        <p:nvSpPr>
          <p:cNvPr id="26" name="TextBox 9">
            <a:extLst>
              <a:ext uri="{FF2B5EF4-FFF2-40B4-BE49-F238E27FC236}">
                <a16:creationId xmlns:a16="http://schemas.microsoft.com/office/drawing/2014/main" id="{01B8F954-E6EE-C510-7369-32DD185D4F0E}"/>
              </a:ext>
            </a:extLst>
          </p:cNvPr>
          <p:cNvSpPr txBox="1">
            <a:spLocks/>
          </p:cNvSpPr>
          <p:nvPr/>
        </p:nvSpPr>
        <p:spPr>
          <a:xfrm>
            <a:off x="1013470" y="1386416"/>
            <a:ext cx="16230600" cy="3194080"/>
          </a:xfrm>
          <a:prstGeom prst="rect">
            <a:avLst/>
          </a:prstGeom>
        </p:spPr>
        <p:txBody>
          <a:bodyPr wrap="square" lIns="0" tIns="0" rIns="0" bIns="0" rtlCol="0" anchor="t">
            <a:spAutoFit/>
          </a:bodyPr>
          <a:lstStyle/>
          <a:p>
            <a:pPr marL="514350" indent="-514350">
              <a:lnSpc>
                <a:spcPts val="4200"/>
              </a:lnSpc>
              <a:buAutoNum type="arabicPeriod"/>
            </a:pPr>
            <a:r>
              <a:rPr lang="tr-TR" sz="3000" dirty="0">
                <a:solidFill>
                  <a:srgbClr val="262568"/>
                </a:solidFill>
                <a:latin typeface="Times Neue Roman Bold"/>
              </a:rPr>
              <a:t>Basit tesadüfi örnekleme</a:t>
            </a:r>
          </a:p>
          <a:p>
            <a:pPr algn="just">
              <a:lnSpc>
                <a:spcPts val="4200"/>
              </a:lnSpc>
            </a:pPr>
            <a:r>
              <a:rPr lang="tr-TR" sz="3000" dirty="0">
                <a:solidFill>
                  <a:srgbClr val="262568"/>
                </a:solidFill>
                <a:latin typeface="Times Neue Roman" panose="020B0604020202020204" charset="-94"/>
              </a:rPr>
              <a:t>Evrendeki her bir birey eşit seçilme olasılığına sahiptir. Bir bireyin seçilme olasılığı</a:t>
            </a:r>
          </a:p>
          <a:p>
            <a:pPr algn="just">
              <a:lnSpc>
                <a:spcPts val="4200"/>
              </a:lnSpc>
            </a:pPr>
            <a:r>
              <a:rPr lang="tr-TR" sz="3000" dirty="0">
                <a:solidFill>
                  <a:srgbClr val="262568"/>
                </a:solidFill>
                <a:latin typeface="Times Neue Roman" panose="020B0604020202020204" charset="-94"/>
              </a:rPr>
              <a:t>evrendeki diğer bireylerin seçiminden etkilenmez. Yani her bir seçim diğer seçimlerden bağımsızdır. Şapka metaforu kullanılabilir. Bir şapka içine evren listesinin tamamı yazılır ve içinden örneklem için gerekli sayı tesadüfi olarak çekilir. </a:t>
            </a:r>
          </a:p>
          <a:p>
            <a:pPr algn="just">
              <a:lnSpc>
                <a:spcPts val="4200"/>
              </a:lnSpc>
            </a:pPr>
            <a:r>
              <a:rPr lang="tr-TR" sz="3000" dirty="0">
                <a:solidFill>
                  <a:srgbClr val="262568"/>
                </a:solidFill>
                <a:latin typeface="Times Neue Roman" panose="020B0604020202020204" charset="-94"/>
                <a:hlinkClick r:id="rId2"/>
              </a:rPr>
              <a:t>www.random.org</a:t>
            </a:r>
            <a:r>
              <a:rPr lang="tr-TR" sz="3000" dirty="0">
                <a:solidFill>
                  <a:srgbClr val="262568"/>
                </a:solidFill>
                <a:latin typeface="Times Neue Roman" panose="020B0604020202020204" charset="-94"/>
              </a:rPr>
              <a:t>  </a:t>
            </a:r>
            <a:r>
              <a:rPr lang="tr-TR" sz="3000" dirty="0">
                <a:solidFill>
                  <a:srgbClr val="262568"/>
                </a:solidFill>
                <a:latin typeface="Times Neue Roman" panose="020B0604020202020204" charset="-94"/>
                <a:hlinkClick r:id="rId3"/>
              </a:rPr>
              <a:t>www.randomizer.org</a:t>
            </a:r>
            <a:endParaRPr lang="tr-TR" sz="3000" dirty="0">
              <a:solidFill>
                <a:srgbClr val="262568"/>
              </a:solidFill>
              <a:latin typeface="Times Neue Roman" panose="020B0604020202020204" charset="-94"/>
            </a:endParaRPr>
          </a:p>
        </p:txBody>
      </p:sp>
      <p:sp>
        <p:nvSpPr>
          <p:cNvPr id="27" name="TextBox 9">
            <a:extLst>
              <a:ext uri="{FF2B5EF4-FFF2-40B4-BE49-F238E27FC236}">
                <a16:creationId xmlns:a16="http://schemas.microsoft.com/office/drawing/2014/main" id="{44AAE51C-73F9-DE27-6099-11097816E2BA}"/>
              </a:ext>
            </a:extLst>
          </p:cNvPr>
          <p:cNvSpPr txBox="1">
            <a:spLocks/>
          </p:cNvSpPr>
          <p:nvPr/>
        </p:nvSpPr>
        <p:spPr>
          <a:xfrm>
            <a:off x="1053905" y="4650687"/>
            <a:ext cx="15915008" cy="3194080"/>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2. Sistematik örnekleme</a:t>
            </a:r>
          </a:p>
          <a:p>
            <a:pPr algn="just">
              <a:lnSpc>
                <a:spcPts val="4200"/>
              </a:lnSpc>
            </a:pPr>
            <a:r>
              <a:rPr lang="tr-TR" sz="3000" dirty="0">
                <a:solidFill>
                  <a:srgbClr val="262568"/>
                </a:solidFill>
                <a:latin typeface="Times Neue Roman" panose="020B0604020202020204" charset="-94"/>
              </a:rPr>
              <a:t>Evren listesinden bireylerin seçimi tesadüfi olarak değil de sistematik olarak yapılır. Örneğin 2000 kişilik bir evrenden örneklem için gereken sayı 100 olduğunda listeden her yirminci kişi seçilebilir. Bu şekildeki bir süreçte, listedeki isimlerin tesadüfi olarak yer aldığı kabul edilir ama tek sorun listede yer alan isimlerin düzeni de değildir. Olasılıklı örneklemelerin temel esası olan her bireyin seçilme olasılığı eşit olması ihlal edilir.</a:t>
            </a:r>
          </a:p>
        </p:txBody>
      </p:sp>
      <p:sp>
        <p:nvSpPr>
          <p:cNvPr id="28" name="Dikdörtgen 27">
            <a:extLst>
              <a:ext uri="{FF2B5EF4-FFF2-40B4-BE49-F238E27FC236}">
                <a16:creationId xmlns:a16="http://schemas.microsoft.com/office/drawing/2014/main" id="{B8D8A6E8-8CF0-5333-4AA2-7F527025DD66}"/>
              </a:ext>
            </a:extLst>
          </p:cNvPr>
          <p:cNvSpPr/>
          <p:nvPr/>
        </p:nvSpPr>
        <p:spPr>
          <a:xfrm>
            <a:off x="-63137" y="-3304"/>
            <a:ext cx="1831848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9" name="Resim 28">
            <a:extLst>
              <a:ext uri="{FF2B5EF4-FFF2-40B4-BE49-F238E27FC236}">
                <a16:creationId xmlns:a16="http://schemas.microsoft.com/office/drawing/2014/main" id="{4FC61C74-6538-2263-70D8-D9E3439F8563}"/>
              </a:ext>
            </a:extLst>
          </p:cNvPr>
          <p:cNvPicPr>
            <a:picLocks noChangeAspect="1"/>
          </p:cNvPicPr>
          <p:nvPr/>
        </p:nvPicPr>
        <p:blipFill>
          <a:blip r:embed="rId9"/>
          <a:stretch>
            <a:fillRect/>
          </a:stretch>
        </p:blipFill>
        <p:spPr>
          <a:xfrm>
            <a:off x="2638806" y="810032"/>
            <a:ext cx="12729551" cy="8998476"/>
          </a:xfrm>
          <a:prstGeom prst="rect">
            <a:avLst/>
          </a:prstGeom>
        </p:spPr>
      </p:pic>
      <p:graphicFrame>
        <p:nvGraphicFramePr>
          <p:cNvPr id="30" name="Tablo 16">
            <a:extLst>
              <a:ext uri="{FF2B5EF4-FFF2-40B4-BE49-F238E27FC236}">
                <a16:creationId xmlns:a16="http://schemas.microsoft.com/office/drawing/2014/main" id="{7B85962F-EF49-A6CE-439F-6ED869958F15}"/>
              </a:ext>
            </a:extLst>
          </p:cNvPr>
          <p:cNvGraphicFramePr>
            <a:graphicFrameLocks noGrp="1"/>
          </p:cNvGraphicFramePr>
          <p:nvPr>
            <p:extLst>
              <p:ext uri="{D42A27DB-BD31-4B8C-83A1-F6EECF244321}">
                <p14:modId xmlns:p14="http://schemas.microsoft.com/office/powerpoint/2010/main" val="4124700378"/>
              </p:ext>
            </p:extLst>
          </p:nvPr>
        </p:nvGraphicFramePr>
        <p:xfrm>
          <a:off x="762000" y="2019300"/>
          <a:ext cx="16764000" cy="62484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A.1. BASİT OLASILIKLI ÖRNEKLEME</a:t>
                      </a:r>
                    </a:p>
                  </a:txBody>
                  <a:tcPr>
                    <a:solidFill>
                      <a:schemeClr val="accent5">
                        <a:lumMod val="40000"/>
                        <a:lumOff val="6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Bozkurt E. &amp; Bircan, M. A. (2015). İlkokul beşinci sınıf öğrencilerinin matematik motivasyonları ile matematik dersi akademik başarıları arasındaki ilişkinin incelenmesi.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Uluslar arası Türk Eğitim Bilimleri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5, 201-220. </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dirty="0">
                          <a:solidFill>
                            <a:srgbClr val="002060"/>
                          </a:solidFill>
                          <a:latin typeface="Times Neue Roman" panose="020B0604020202020204" charset="-94"/>
                        </a:rPr>
                        <a:t>Bu araştırmada ilköğretim beşinci sınıf öğrencilerinin matematik motivasyonları, matematik dersi akademik başarıları ve bunlar arasındaki ilişki incelenmiştir. Araştırmaya Tokat ilinde dört farklı okulda okuyan 200 ilköğretim öğrencisi katılmıştır. Araştırmada, betimsel araştırmada desenlerinden ilişkisel tarama modeli kullanılmıştır. Araştırmada öğrencilerin matematik motivasyonlarını belirlemek için Aktan ve </a:t>
                      </a:r>
                      <a:r>
                        <a:rPr lang="tr-TR" sz="2000" dirty="0" err="1">
                          <a:solidFill>
                            <a:srgbClr val="002060"/>
                          </a:solidFill>
                          <a:latin typeface="Times Neue Roman" panose="020B0604020202020204" charset="-94"/>
                        </a:rPr>
                        <a:t>Tezci</a:t>
                      </a:r>
                      <a:r>
                        <a:rPr lang="tr-TR" sz="2000" dirty="0">
                          <a:solidFill>
                            <a:srgbClr val="002060"/>
                          </a:solidFill>
                          <a:latin typeface="Times Neue Roman" panose="020B0604020202020204" charset="-94"/>
                        </a:rPr>
                        <a:t> (2012) tarafından geliştirilen “Matematik Motivasyon Ölçeği”, matematik dersi akademik başarılarının belirlenmesinde ise birinci dönem matematik dersi karne notları kullanılmıştır. Araştırma verileri </a:t>
                      </a:r>
                      <a:r>
                        <a:rPr lang="tr-TR" sz="2000" dirty="0" err="1">
                          <a:solidFill>
                            <a:srgbClr val="002060"/>
                          </a:solidFill>
                          <a:latin typeface="Times Neue Roman" panose="020B0604020202020204" charset="-94"/>
                        </a:rPr>
                        <a:t>Spss</a:t>
                      </a:r>
                      <a:r>
                        <a:rPr lang="tr-TR" sz="2000" dirty="0">
                          <a:solidFill>
                            <a:srgbClr val="002060"/>
                          </a:solidFill>
                          <a:latin typeface="Times Neue Roman" panose="020B0604020202020204" charset="-94"/>
                        </a:rPr>
                        <a:t> 20 programında bağımsız gruplar t-testi ve korelasyon analizleri yapılarak elde edilmiştir. Araştırma sonucunda; öğrencilerin matematik motivasyonları ve matematik dersi başarılarının yüksek olduğu bulgusuna ulaşılmıştır. Matematik motivasyonları ve matematik dersi akademik başarıları cinsiyet değişkenine göre anlamlı bir farklılık göstermemektedir. Matematik dersi akademik başarısı ile motivasyon alt boyutlarından olan içsel hedef yönelimi, dışsal hedef yönelimi, öğrenme inancı, konu değeri, öz yeterlilik arasından pozitif anlamlı bir ilişki bulunmuştur. Ayrıca kız öğrencilerin sınav kaygısının erkek öğrencilere göre anlamlı bir farklılık gösterdiği bulgusuna ve sınav kaygısı ile matematik dersi akademik başarısı arasında negatif yönde olumlu bir ilişki olduğu belirlenmiştir. </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 Nicel yöntem: İlişkisel tarama modeli</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çalışma grubunu Tokat ilinde dört farklı okulda öğrenim gören 200 ilköğretim beşinci sınıf öğrencisi oluşturmaktadır. Bu öğrencilerin seçilmesinde basit olasılıklı örnekleme türü dikkate alınmıştır. </a:t>
                      </a:r>
                      <a:r>
                        <a:rPr lang="tr-TR" sz="2000" b="0" i="0" dirty="0">
                          <a:solidFill>
                            <a:srgbClr val="002060"/>
                          </a:solidFill>
                          <a:latin typeface="Times Neue Roman" panose="020B0604020202020204" charset="-94"/>
                        </a:rPr>
                        <a:t>Uç değerler ve eksik veriler silindikten sonra 81 kız ve 64 erkek olmak üzere 145 öğrenciden elde edilen veriler ile çalışma yürütülmüştür.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graphicFrame>
        <p:nvGraphicFramePr>
          <p:cNvPr id="31" name="Tablo 16">
            <a:extLst>
              <a:ext uri="{FF2B5EF4-FFF2-40B4-BE49-F238E27FC236}">
                <a16:creationId xmlns:a16="http://schemas.microsoft.com/office/drawing/2014/main" id="{F69FBD24-7EFE-BFF3-3269-7C2BD4FC36BA}"/>
              </a:ext>
            </a:extLst>
          </p:cNvPr>
          <p:cNvGraphicFramePr>
            <a:graphicFrameLocks noGrp="1"/>
          </p:cNvGraphicFramePr>
          <p:nvPr>
            <p:extLst>
              <p:ext uri="{D42A27DB-BD31-4B8C-83A1-F6EECF244321}">
                <p14:modId xmlns:p14="http://schemas.microsoft.com/office/powerpoint/2010/main" val="4106769737"/>
              </p:ext>
            </p:extLst>
          </p:nvPr>
        </p:nvGraphicFramePr>
        <p:xfrm>
          <a:off x="762000" y="1714500"/>
          <a:ext cx="16764000" cy="68580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A.2. SİSTEMETİK OLASILIKLI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Ay, Y. ve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Başbay</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 (2017). Çokgenlerle ilgili kavram yanılgıları ve olası nedenler. </a:t>
                      </a:r>
                      <a:r>
                        <a:rPr kumimoji="0" lang="tr-TR"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Ege Eğitim Dergisi, </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18(1), 83-104.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Araştırmada 7. sınıf öğrencilerinin çokgenler konusuyla ilgili kavram yanılgılarını ve bu yanılgıların nedenlerini belirlemek amaçlanmıştır. Ardışık açıklayıcı desenin kullanıldığı araştırma, 2013-2014 eğitim öğretim yılında yürütülmüştür. Araştırmanın örneklemini İzmir ili merkez ilçelerinden sistematik örnekleme yöntemiyle belirlenen okullarda öğrenim gören 424 öğrenci oluşturmaktadır. Araştırma verilerinin toplanmasında iki aşamalı Çokgenler Kavram Yanılgılarını Belirleme Testi (ÇKYBT) ile Görüşme Formu kullanılmıştır. </a:t>
                      </a:r>
                      <a:r>
                        <a:rPr lang="tr-TR" sz="2000" i="1" dirty="0" err="1">
                          <a:solidFill>
                            <a:srgbClr val="002060"/>
                          </a:solidFill>
                          <a:latin typeface="Times Neue Roman" panose="020B0604020202020204" charset="-94"/>
                        </a:rPr>
                        <a:t>ÇKYBT’de</a:t>
                      </a:r>
                      <a:r>
                        <a:rPr lang="tr-TR" sz="2000" i="1" dirty="0">
                          <a:solidFill>
                            <a:srgbClr val="002060"/>
                          </a:solidFill>
                          <a:latin typeface="Times Neue Roman" panose="020B0604020202020204" charset="-94"/>
                        </a:rPr>
                        <a:t> 15 madde yer almakta olup, testin KR-20 güvenirlik katsayısı .74 olarak elde edilmiştir. Öğrencilerin verdiği yanıtlar ve yaptıkları açıklamalar sınıflandırılarak ne tür kavram yanılgıları olduğu tespit edilmiştir. Görüşme formu ise kavram yanılgılarının olası nedenlerini belirlemek amacıyla kullanılmıştır. </a:t>
                      </a:r>
                      <a:r>
                        <a:rPr lang="tr-TR" sz="2000" i="1" dirty="0" err="1">
                          <a:solidFill>
                            <a:srgbClr val="002060"/>
                          </a:solidFill>
                          <a:latin typeface="Times Neue Roman" panose="020B0604020202020204" charset="-94"/>
                        </a:rPr>
                        <a:t>ÇKYBT’den</a:t>
                      </a:r>
                      <a:r>
                        <a:rPr lang="tr-TR" sz="2000" i="1" dirty="0">
                          <a:solidFill>
                            <a:srgbClr val="002060"/>
                          </a:solidFill>
                          <a:latin typeface="Times Neue Roman" panose="020B0604020202020204" charset="-94"/>
                        </a:rPr>
                        <a:t> elde edilen verilerin analizinde yüzde ve frekans hesaplamaları kullanılırken, görüşmelerden elde edilen veriler içerik analizine tabi tutulmuştur. Bulgulara göre öğrencilerin çokgenlerle ilgili kavramların özellikleri, bu kavramların sınıflandırılması ve tanımlanması, aralarındaki ilişkilerin belirlenmesi ile ilgili kavram yanılgıları olduğu belirlenmiştir. Bu yanılgıların temelinde öğrencilerin kendisinden, öğretmenden, kullanılan materyal, araç gereçler ve dilin çeşitli özellikleri gibi etmenlerin olduğu tespit edilmiştir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 Ardışık açıklayıcı desen</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Araştırmanın evreni İzmir ili merkez ilçelerinde bulunan okullarda öğrenim gören yedinci sınıf öğrencilerinden oluşmaktadır. Araştırmanın örneklemi ise bu ilçelerde bulunan okullar arasından sistematik örnekleme yöntemiyle belirlenen okullarda 2013-2014 eğitim öğretim yılında öğrenim gören 7. sınıf 424 öğrenciden oluşmaktadır. Sistematik örnekleme yoluyla belirlenen okullarda öğrenim gören 855 yedinci sınıf öğrencisine ÇKYBT uygulanmış, ancak soruların çoğunluğuna açıklama yazmayan, birden fazla seçeneği işaretleyen, hiçbir soruyu çözmeyen ya da test kâğıdına anlaşılamayan yazılar yazan öğrenciler tespit edilerek yanıtları değerlendirmeye alınmamıştır. Değerlendirmeye alınan 424 öğrencinin % 56’sı (238) kadın, % 44’ü (186) erkek öğrencilerden oluşmaktadır.</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28004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5" grpId="0"/>
      <p:bldP spid="15" grpId="1"/>
      <p:bldP spid="8" grpId="0"/>
      <p:bldP spid="8" grpId="1"/>
      <p:bldP spid="20" grpId="0"/>
      <p:bldP spid="20" grpId="1"/>
      <p:bldP spid="21" grpId="0"/>
      <p:bldP spid="21" grpId="1"/>
      <p:bldP spid="23" grpId="0"/>
      <p:bldP spid="23" grpId="1"/>
      <p:bldP spid="25" grpId="0"/>
      <p:bldP spid="25" grpId="1"/>
      <p:bldP spid="26" grpId="0"/>
      <p:bldP spid="27" grpId="0"/>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30104" y="9644420"/>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5" name="AutoShape 5"/>
          <p:cNvSpPr/>
          <p:nvPr/>
        </p:nvSpPr>
        <p:spPr>
          <a:xfrm>
            <a:off x="630104" y="679557"/>
            <a:ext cx="17027791" cy="0"/>
          </a:xfrm>
          <a:prstGeom prst="line">
            <a:avLst/>
          </a:prstGeom>
          <a:ln w="47625" cap="flat">
            <a:solidFill>
              <a:srgbClr val="140A8C"/>
            </a:solidFill>
            <a:prstDash val="solid"/>
            <a:headEnd type="none" w="sm" len="sm"/>
            <a:tailEnd type="none" w="sm" len="sm"/>
          </a:ln>
        </p:spPr>
        <p:txBody>
          <a:bodyPr/>
          <a:lstStyle/>
          <a:p>
            <a:endParaRPr lang="tr-TR"/>
          </a:p>
        </p:txBody>
      </p:sp>
      <p:sp>
        <p:nvSpPr>
          <p:cNvPr id="13" name="TextBox 9">
            <a:extLst>
              <a:ext uri="{FF2B5EF4-FFF2-40B4-BE49-F238E27FC236}">
                <a16:creationId xmlns:a16="http://schemas.microsoft.com/office/drawing/2014/main" id="{8B91061F-A9E9-F358-6AEC-A6A2837C8A6E}"/>
              </a:ext>
            </a:extLst>
          </p:cNvPr>
          <p:cNvSpPr txBox="1"/>
          <p:nvPr/>
        </p:nvSpPr>
        <p:spPr>
          <a:xfrm>
            <a:off x="1028700" y="962025"/>
            <a:ext cx="11925300" cy="511871"/>
          </a:xfrm>
          <a:prstGeom prst="rect">
            <a:avLst/>
          </a:prstGeom>
        </p:spPr>
        <p:txBody>
          <a:bodyPr wrap="square" lIns="0" tIns="0" rIns="0" bIns="0" rtlCol="0" anchor="t">
            <a:spAutoFit/>
          </a:bodyPr>
          <a:lstStyle/>
          <a:p>
            <a:pPr>
              <a:lnSpc>
                <a:spcPts val="4200"/>
              </a:lnSpc>
            </a:pPr>
            <a:r>
              <a:rPr lang="en-US" sz="3000" dirty="0">
                <a:solidFill>
                  <a:srgbClr val="262568"/>
                </a:solidFill>
                <a:latin typeface="Times Neue Roman Bold"/>
              </a:rPr>
              <a:t>OLASILIKLI ÖRNEKLEMELER</a:t>
            </a:r>
            <a:r>
              <a:rPr lang="tr-TR" sz="3000" dirty="0">
                <a:solidFill>
                  <a:srgbClr val="262568"/>
                </a:solidFill>
                <a:latin typeface="Times Neue Roman Bold"/>
              </a:rPr>
              <a:t> (2)</a:t>
            </a:r>
            <a:endParaRPr lang="en-US" sz="3000" dirty="0">
              <a:solidFill>
                <a:srgbClr val="262568"/>
              </a:solidFill>
              <a:latin typeface="Times Neue Roman Bold"/>
            </a:endParaRPr>
          </a:p>
        </p:txBody>
      </p:sp>
      <p:sp>
        <p:nvSpPr>
          <p:cNvPr id="6" name="TextBox 9">
            <a:extLst>
              <a:ext uri="{FF2B5EF4-FFF2-40B4-BE49-F238E27FC236}">
                <a16:creationId xmlns:a16="http://schemas.microsoft.com/office/drawing/2014/main" id="{574EA617-9ACB-203E-105A-C70DDC1BC4FF}"/>
              </a:ext>
            </a:extLst>
          </p:cNvPr>
          <p:cNvSpPr txBox="1">
            <a:spLocks/>
          </p:cNvSpPr>
          <p:nvPr/>
        </p:nvSpPr>
        <p:spPr>
          <a:xfrm>
            <a:off x="1028698" y="1340166"/>
            <a:ext cx="16230600" cy="2655471"/>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3. Tesadüfi tabakalı örnekleme</a:t>
            </a:r>
          </a:p>
          <a:p>
            <a:pPr algn="just">
              <a:lnSpc>
                <a:spcPts val="4200"/>
              </a:lnSpc>
            </a:pPr>
            <a:r>
              <a:rPr lang="tr-TR" sz="3000" dirty="0">
                <a:solidFill>
                  <a:srgbClr val="262568"/>
                </a:solidFill>
                <a:latin typeface="Times Neue Roman" panose="020B0604020202020204" charset="-94"/>
              </a:rPr>
              <a:t>Tesadüfi tabakalı örneklemede, evren homojen (Kadın ve erkek gibi) alt gruplara </a:t>
            </a:r>
          </a:p>
          <a:p>
            <a:pPr algn="just">
              <a:lnSpc>
                <a:spcPts val="4200"/>
              </a:lnSpc>
            </a:pPr>
            <a:r>
              <a:rPr lang="tr-TR" sz="3000" dirty="0">
                <a:solidFill>
                  <a:srgbClr val="262568"/>
                </a:solidFill>
                <a:latin typeface="Times Neue Roman" panose="020B0604020202020204" charset="-94"/>
              </a:rPr>
              <a:t>bölünmektedir. Her grup benzer özelliklere sahiptir ve bu grupların içinden tesadüfi örneklem alınmaktadır. Tesadüfi tabakalı örnekleme, tesadüfi oluşturma ve sınıflandırma yapmanın bir yoludur. Bu yüzden nicel, nitel veya karma araştırmaların gerçekleştirilmesini mümkün kılar.</a:t>
            </a:r>
          </a:p>
        </p:txBody>
      </p:sp>
      <p:sp>
        <p:nvSpPr>
          <p:cNvPr id="9" name="TextBox 6">
            <a:extLst>
              <a:ext uri="{FF2B5EF4-FFF2-40B4-BE49-F238E27FC236}">
                <a16:creationId xmlns:a16="http://schemas.microsoft.com/office/drawing/2014/main" id="{9FCFE91A-FE3C-B50E-A665-1B1399EA32A0}"/>
              </a:ext>
            </a:extLst>
          </p:cNvPr>
          <p:cNvSpPr txBox="1"/>
          <p:nvPr/>
        </p:nvSpPr>
        <p:spPr>
          <a:xfrm>
            <a:off x="4660817" y="8422323"/>
            <a:ext cx="12598483" cy="693138"/>
          </a:xfrm>
          <a:prstGeom prst="rect">
            <a:avLst/>
          </a:prstGeom>
        </p:spPr>
        <p:txBody>
          <a:bodyPr lIns="0" tIns="0" rIns="0" bIns="0" rtlCol="0" anchor="t">
            <a:spAutoFit/>
          </a:bodyPr>
          <a:lstStyle/>
          <a:p>
            <a:pPr algn="r">
              <a:lnSpc>
                <a:spcPts val="2800"/>
              </a:lnSpc>
            </a:pPr>
            <a:r>
              <a:rPr lang="en-US" sz="2000" dirty="0">
                <a:solidFill>
                  <a:srgbClr val="262568"/>
                </a:solidFill>
                <a:latin typeface="Times Neue Roman"/>
              </a:rPr>
              <a:t>Meltem Atasoy</a:t>
            </a:r>
            <a:endParaRPr lang="tr-TR" sz="2000" dirty="0">
              <a:solidFill>
                <a:srgbClr val="262568"/>
              </a:solidFill>
              <a:latin typeface="Times Neue Roman"/>
            </a:endParaRPr>
          </a:p>
          <a:p>
            <a:pPr algn="r">
              <a:lnSpc>
                <a:spcPts val="2800"/>
              </a:lnSpc>
            </a:pPr>
            <a:r>
              <a:rPr lang="tr-TR" sz="2000" dirty="0">
                <a:solidFill>
                  <a:srgbClr val="262568"/>
                </a:solidFill>
                <a:latin typeface="Times Neue Roman"/>
              </a:rPr>
              <a:t>Örnekleme</a:t>
            </a:r>
          </a:p>
        </p:txBody>
      </p:sp>
      <p:sp>
        <p:nvSpPr>
          <p:cNvPr id="12" name="TextBox 9">
            <a:extLst>
              <a:ext uri="{FF2B5EF4-FFF2-40B4-BE49-F238E27FC236}">
                <a16:creationId xmlns:a16="http://schemas.microsoft.com/office/drawing/2014/main" id="{CDB31E1F-6D19-65EF-7F0A-144E3C0B5785}"/>
              </a:ext>
            </a:extLst>
          </p:cNvPr>
          <p:cNvSpPr txBox="1">
            <a:spLocks/>
          </p:cNvSpPr>
          <p:nvPr/>
        </p:nvSpPr>
        <p:spPr>
          <a:xfrm>
            <a:off x="1028698" y="4103558"/>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	3.1. Orantılı tabakalı örnekleme</a:t>
            </a:r>
          </a:p>
          <a:p>
            <a:pPr algn="just">
              <a:lnSpc>
                <a:spcPts val="4200"/>
              </a:lnSpc>
            </a:pPr>
            <a:r>
              <a:rPr lang="tr-TR" sz="3000" dirty="0">
                <a:solidFill>
                  <a:srgbClr val="262568"/>
                </a:solidFill>
                <a:latin typeface="Times Neue Roman" panose="020B0604020202020204" charset="-94"/>
              </a:rPr>
              <a:t>Orantılı tabakalı örneklemede alt gruplardan alınacak örneklem oranları, tabakalaşma değişkeninin popülasyondaki oranları ile aynı olacak şekilde yapılır. Orantılı tabakalı örnekleme, basit rastgele örneklemeden biraz daha verimli olma eğilimindedir (daha az insan gerektirir) (</a:t>
            </a:r>
            <a:r>
              <a:rPr lang="tr-TR" sz="3000" dirty="0" err="1">
                <a:solidFill>
                  <a:srgbClr val="262568"/>
                </a:solidFill>
                <a:latin typeface="Times Neue Roman" panose="020B0604020202020204" charset="-94"/>
              </a:rPr>
              <a:t>Kalton</a:t>
            </a:r>
            <a:r>
              <a:rPr lang="tr-TR" sz="3000" dirty="0">
                <a:solidFill>
                  <a:srgbClr val="262568"/>
                </a:solidFill>
                <a:latin typeface="Times Neue Roman" panose="020B0604020202020204" charset="-94"/>
              </a:rPr>
              <a:t>, 1983). </a:t>
            </a:r>
          </a:p>
        </p:txBody>
      </p:sp>
      <p:sp>
        <p:nvSpPr>
          <p:cNvPr id="14" name="TextBox 9">
            <a:extLst>
              <a:ext uri="{FF2B5EF4-FFF2-40B4-BE49-F238E27FC236}">
                <a16:creationId xmlns:a16="http://schemas.microsoft.com/office/drawing/2014/main" id="{E94B7BF1-6764-22C3-51C5-E8BAE39B397C}"/>
              </a:ext>
            </a:extLst>
          </p:cNvPr>
          <p:cNvSpPr txBox="1">
            <a:spLocks/>
          </p:cNvSpPr>
          <p:nvPr/>
        </p:nvSpPr>
        <p:spPr>
          <a:xfrm>
            <a:off x="1028698" y="6274978"/>
            <a:ext cx="16230600" cy="2116862"/>
          </a:xfrm>
          <a:prstGeom prst="rect">
            <a:avLst/>
          </a:prstGeom>
        </p:spPr>
        <p:txBody>
          <a:bodyPr wrap="square" lIns="0" tIns="0" rIns="0" bIns="0" rtlCol="0" anchor="t">
            <a:spAutoFit/>
          </a:bodyPr>
          <a:lstStyle/>
          <a:p>
            <a:pPr>
              <a:lnSpc>
                <a:spcPts val="4200"/>
              </a:lnSpc>
            </a:pPr>
            <a:r>
              <a:rPr lang="tr-TR" sz="3000" dirty="0">
                <a:solidFill>
                  <a:srgbClr val="262568"/>
                </a:solidFill>
                <a:latin typeface="Times Neue Roman Bold"/>
              </a:rPr>
              <a:t>	3.2.Orantısız tabakalı örnekleme</a:t>
            </a:r>
          </a:p>
          <a:p>
            <a:pPr algn="just">
              <a:lnSpc>
                <a:spcPts val="4200"/>
              </a:lnSpc>
            </a:pPr>
            <a:r>
              <a:rPr lang="tr-TR" sz="3000" dirty="0">
                <a:solidFill>
                  <a:srgbClr val="262568"/>
                </a:solidFill>
                <a:latin typeface="Times Neue Roman" panose="020B0604020202020204" charset="-94"/>
              </a:rPr>
              <a:t>Orantısız tabakalı örnekleme tabakalaşma değişkeninde alt gruplardan alınan örneklemlerin oranları popülasyon oranlarından farklı olacak şekilde yapılır. Orantısız tabakalı örnekleme genellikle değişkenin durumuna ilişkin genellemeler yapmaktan çok grupları karşılaştırmak amaçlandığında kullanılır.</a:t>
            </a:r>
          </a:p>
        </p:txBody>
      </p:sp>
      <p:sp>
        <p:nvSpPr>
          <p:cNvPr id="15" name="TextBox 12">
            <a:extLst>
              <a:ext uri="{FF2B5EF4-FFF2-40B4-BE49-F238E27FC236}">
                <a16:creationId xmlns:a16="http://schemas.microsoft.com/office/drawing/2014/main" id="{6E27E5C2-0E24-BCA2-B738-4E8CFE344190}"/>
              </a:ext>
            </a:extLst>
          </p:cNvPr>
          <p:cNvSpPr txBox="1"/>
          <p:nvPr/>
        </p:nvSpPr>
        <p:spPr>
          <a:xfrm>
            <a:off x="1028700" y="8422323"/>
            <a:ext cx="12598483" cy="1052211"/>
          </a:xfrm>
          <a:prstGeom prst="rect">
            <a:avLst/>
          </a:prstGeom>
        </p:spPr>
        <p:txBody>
          <a:bodyPr lIns="0" tIns="0" rIns="0" bIns="0" rtlCol="0" anchor="t">
            <a:spAutoFit/>
          </a:bodyPr>
          <a:lstStyle/>
          <a:p>
            <a:pPr>
              <a:lnSpc>
                <a:spcPts val="2800"/>
              </a:lnSpc>
            </a:pPr>
            <a:endParaRPr dirty="0"/>
          </a:p>
          <a:p>
            <a:pPr>
              <a:lnSpc>
                <a:spcPts val="2800"/>
              </a:lnSpc>
            </a:pPr>
            <a:endParaRPr lang="tr-TR" dirty="0"/>
          </a:p>
          <a:p>
            <a:pPr>
              <a:lnSpc>
                <a:spcPts val="2800"/>
              </a:lnSpc>
            </a:pPr>
            <a:r>
              <a:rPr lang="tr-TR" sz="2000" dirty="0">
                <a:solidFill>
                  <a:srgbClr val="262568"/>
                </a:solidFill>
                <a:latin typeface="Times Neue Roman"/>
              </a:rPr>
              <a:t>9</a:t>
            </a:r>
            <a:endParaRPr lang="en-US" sz="2000" dirty="0">
              <a:solidFill>
                <a:srgbClr val="262568"/>
              </a:solidFill>
              <a:latin typeface="Times Neue Roman"/>
            </a:endParaRPr>
          </a:p>
        </p:txBody>
      </p:sp>
      <p:sp>
        <p:nvSpPr>
          <p:cNvPr id="16" name="Dikdörtgen 15">
            <a:extLst>
              <a:ext uri="{FF2B5EF4-FFF2-40B4-BE49-F238E27FC236}">
                <a16:creationId xmlns:a16="http://schemas.microsoft.com/office/drawing/2014/main" id="{E99D67D2-3335-10B5-844F-596834C1151A}"/>
              </a:ext>
            </a:extLst>
          </p:cNvPr>
          <p:cNvSpPr/>
          <p:nvPr/>
        </p:nvSpPr>
        <p:spPr>
          <a:xfrm>
            <a:off x="0" y="-57256"/>
            <a:ext cx="1836002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highlight>
                <a:srgbClr val="FFFF00"/>
              </a:highlight>
            </a:endParaRPr>
          </a:p>
        </p:txBody>
      </p:sp>
      <p:pic>
        <p:nvPicPr>
          <p:cNvPr id="11" name="Resim 10">
            <a:extLst>
              <a:ext uri="{FF2B5EF4-FFF2-40B4-BE49-F238E27FC236}">
                <a16:creationId xmlns:a16="http://schemas.microsoft.com/office/drawing/2014/main" id="{AD301F30-F17D-3A0E-8C69-C46804D6FB2B}"/>
              </a:ext>
            </a:extLst>
          </p:cNvPr>
          <p:cNvPicPr>
            <a:picLocks noChangeAspect="1"/>
          </p:cNvPicPr>
          <p:nvPr/>
        </p:nvPicPr>
        <p:blipFill rotWithShape="1">
          <a:blip r:embed="rId2"/>
          <a:srcRect l="29583" t="13029" r="34583" b="6246"/>
          <a:stretch/>
        </p:blipFill>
        <p:spPr>
          <a:xfrm>
            <a:off x="5044382" y="0"/>
            <a:ext cx="8112322" cy="10279981"/>
          </a:xfrm>
          <a:prstGeom prst="rect">
            <a:avLst/>
          </a:prstGeom>
        </p:spPr>
      </p:pic>
      <p:sp>
        <p:nvSpPr>
          <p:cNvPr id="18" name="Dikdörtgen 17">
            <a:extLst>
              <a:ext uri="{FF2B5EF4-FFF2-40B4-BE49-F238E27FC236}">
                <a16:creationId xmlns:a16="http://schemas.microsoft.com/office/drawing/2014/main" id="{59B8E671-0079-AFA9-3F60-09DF32B265C5}"/>
              </a:ext>
            </a:extLst>
          </p:cNvPr>
          <p:cNvSpPr/>
          <p:nvPr/>
        </p:nvSpPr>
        <p:spPr>
          <a:xfrm>
            <a:off x="5867400" y="4576002"/>
            <a:ext cx="381000" cy="186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AD989CD8-3697-4D84-56EE-260119994474}"/>
              </a:ext>
            </a:extLst>
          </p:cNvPr>
          <p:cNvSpPr/>
          <p:nvPr/>
        </p:nvSpPr>
        <p:spPr>
          <a:xfrm>
            <a:off x="8433048" y="4562996"/>
            <a:ext cx="381000" cy="186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2D89A112-ADFB-927A-7FBB-2B874487FF0D}"/>
              </a:ext>
            </a:extLst>
          </p:cNvPr>
          <p:cNvSpPr/>
          <p:nvPr/>
        </p:nvSpPr>
        <p:spPr>
          <a:xfrm rot="10800000">
            <a:off x="7137440" y="9908850"/>
            <a:ext cx="482559" cy="263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7" name="Tablo 16">
            <a:extLst>
              <a:ext uri="{FF2B5EF4-FFF2-40B4-BE49-F238E27FC236}">
                <a16:creationId xmlns:a16="http://schemas.microsoft.com/office/drawing/2014/main" id="{33076C07-A462-A10B-2016-C39D2126D377}"/>
              </a:ext>
            </a:extLst>
          </p:cNvPr>
          <p:cNvGraphicFramePr>
            <a:graphicFrameLocks noGrp="1"/>
          </p:cNvGraphicFramePr>
          <p:nvPr>
            <p:extLst>
              <p:ext uri="{D42A27DB-BD31-4B8C-83A1-F6EECF244321}">
                <p14:modId xmlns:p14="http://schemas.microsoft.com/office/powerpoint/2010/main" val="210633835"/>
              </p:ext>
            </p:extLst>
          </p:nvPr>
        </p:nvGraphicFramePr>
        <p:xfrm>
          <a:off x="762000" y="2476500"/>
          <a:ext cx="16764000" cy="5334000"/>
        </p:xfrm>
        <a:graphic>
          <a:graphicData uri="http://schemas.openxmlformats.org/drawingml/2006/table">
            <a:tbl>
              <a:tblPr firstRow="1" bandRow="1">
                <a:tableStyleId>{69CF1AB2-1976-4502-BF36-3FF5EA218861}</a:tableStyleId>
              </a:tblPr>
              <a:tblGrid>
                <a:gridCol w="1524000">
                  <a:extLst>
                    <a:ext uri="{9D8B030D-6E8A-4147-A177-3AD203B41FA5}">
                      <a16:colId xmlns:a16="http://schemas.microsoft.com/office/drawing/2014/main" val="3011267513"/>
                    </a:ext>
                  </a:extLst>
                </a:gridCol>
                <a:gridCol w="15240000">
                  <a:extLst>
                    <a:ext uri="{9D8B030D-6E8A-4147-A177-3AD203B41FA5}">
                      <a16:colId xmlns:a16="http://schemas.microsoft.com/office/drawing/2014/main" val="2859010498"/>
                    </a:ext>
                  </a:extLst>
                </a:gridCol>
              </a:tblGrid>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Örneklem stratejisi:</a:t>
                      </a:r>
                    </a:p>
                  </a:txBody>
                  <a:tcPr>
                    <a:solidFill>
                      <a:schemeClr val="accent5">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A.3.1. ORANTILI TABAKALI ÖRNEKLEME</a:t>
                      </a:r>
                    </a:p>
                  </a:txBody>
                  <a:tcPr>
                    <a:solidFill>
                      <a:schemeClr val="accent5">
                        <a:lumMod val="20000"/>
                        <a:lumOff val="80000"/>
                      </a:schemeClr>
                    </a:solidFill>
                  </a:tcPr>
                </a:tc>
                <a:extLst>
                  <a:ext uri="{0D108BD9-81ED-4DB2-BD59-A6C34878D82A}">
                    <a16:rowId xmlns:a16="http://schemas.microsoft.com/office/drawing/2014/main" val="21616969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 Künye:</a:t>
                      </a:r>
                      <a:endPar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endParaRP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Sharma</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S. (2005).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Multicultural</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education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Teacher’s</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perceptions</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and</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tr-TR" sz="2000" b="0" i="0" u="none" strike="noStrike" kern="1200" cap="none" spc="0" normalizeH="0" baseline="0" noProof="0" dirty="0" err="1">
                          <a:ln>
                            <a:noFill/>
                          </a:ln>
                          <a:solidFill>
                            <a:srgbClr val="002060"/>
                          </a:solidFill>
                          <a:effectLst/>
                          <a:uLnTx/>
                          <a:uFillTx/>
                          <a:latin typeface="Times Neue Roman" panose="020B0604020202020204" charset="-94"/>
                          <a:ea typeface="+mn-ea"/>
                          <a:cs typeface="+mn-cs"/>
                        </a:rPr>
                        <a:t>preparation</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a:t>
                      </a:r>
                      <a:r>
                        <a:rPr kumimoji="0" lang="en-US" sz="2000" b="0" i="1" u="none" strike="noStrike" kern="1200" cap="none" spc="0" normalizeH="0" baseline="0" noProof="0" dirty="0">
                          <a:ln>
                            <a:noFill/>
                          </a:ln>
                          <a:solidFill>
                            <a:srgbClr val="002060"/>
                          </a:solidFill>
                          <a:effectLst/>
                          <a:uLnTx/>
                          <a:uFillTx/>
                          <a:latin typeface="Times Neue Roman" panose="020B0604020202020204" charset="-94"/>
                          <a:ea typeface="+mn-ea"/>
                          <a:cs typeface="+mn-cs"/>
                        </a:rPr>
                        <a:t>Journal Of College Teaching And Learning</a:t>
                      </a:r>
                      <a:r>
                        <a:rPr kumimoji="0" lang="tr-TR" sz="2000" b="0" i="0" u="none" strike="noStrike" kern="1200" cap="none" spc="0" normalizeH="0" baseline="0" noProof="0" dirty="0">
                          <a:ln>
                            <a:noFill/>
                          </a:ln>
                          <a:solidFill>
                            <a:srgbClr val="002060"/>
                          </a:solidFill>
                          <a:effectLst/>
                          <a:uLnTx/>
                          <a:uFillTx/>
                          <a:latin typeface="Times Neue Roman" panose="020B0604020202020204" charset="-94"/>
                          <a:ea typeface="+mn-ea"/>
                          <a:cs typeface="+mn-cs"/>
                        </a:rPr>
                        <a:t>, 2(5), 53-64.</a:t>
                      </a:r>
                    </a:p>
                  </a:txBody>
                  <a:tcPr>
                    <a:solidFill>
                      <a:schemeClr val="accent5">
                        <a:lumMod val="40000"/>
                        <a:lumOff val="60000"/>
                      </a:schemeClr>
                    </a:solidFill>
                  </a:tcPr>
                </a:tc>
                <a:extLst>
                  <a:ext uri="{0D108BD9-81ED-4DB2-BD59-A6C34878D82A}">
                    <a16:rowId xmlns:a16="http://schemas.microsoft.com/office/drawing/2014/main" val="427683837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Özet:</a:t>
                      </a:r>
                    </a:p>
                  </a:txBody>
                  <a:tcPr>
                    <a:solidFill>
                      <a:schemeClr val="accent5">
                        <a:lumMod val="20000"/>
                        <a:lumOff val="80000"/>
                      </a:schemeClr>
                    </a:solidFill>
                  </a:tcPr>
                </a:tc>
                <a:tc>
                  <a:txBody>
                    <a:bodyPr/>
                    <a:lstStyle/>
                    <a:p>
                      <a:pPr algn="just"/>
                      <a:r>
                        <a:rPr lang="tr-TR" sz="2000" i="1" dirty="0">
                          <a:solidFill>
                            <a:srgbClr val="002060"/>
                          </a:solidFill>
                          <a:latin typeface="Times Neue Roman" panose="020B0604020202020204" charset="-94"/>
                        </a:rPr>
                        <a:t>Bu çalışmada araştırmacı, K-12 okulu öğretmenlerinin çok kültürlü eğitim algılarını ve Kuzeybatı Florida'daki bir okul bölgesindeki kültürel açıdan farklı öğrencilere eğitim vermek için profesyonel hazırlıklarını araştırmış ve tanımlamıştır. Bu, nicel ve nitel araştırma yöntemlerini birleştiren betimsel bir araştırmaydı. Anket için 150 K-12 öğretmeninden oluşan orantılı, tabakalı rastgele bir örneklem ve görüşmeler için 15 öğretmenden oluşan bir vaka çalışması kullanıldı. Korelasyon katsayıları ve ANOVA sonuçları, öğretmenlerin demografik özellikleri ile algıları arasında genel olarak önemli ölçüde düşük korelasyonlar belirledi. Önceki araştırmalar ve bu çalışmadan elde edilen bulgular, kültürel olarak farklı öğrencilerin öğretmenlerinin çok kültürlü eğitimde etkili bir hazırlığa ihtiyaç duyduğunu göstermektedir.</a:t>
                      </a:r>
                    </a:p>
                  </a:txBody>
                  <a:tcPr>
                    <a:solidFill>
                      <a:schemeClr val="accent5">
                        <a:lumMod val="20000"/>
                        <a:lumOff val="80000"/>
                      </a:schemeClr>
                    </a:solidFill>
                  </a:tcPr>
                </a:tc>
                <a:extLst>
                  <a:ext uri="{0D108BD9-81ED-4DB2-BD59-A6C34878D82A}">
                    <a16:rowId xmlns:a16="http://schemas.microsoft.com/office/drawing/2014/main" val="396491744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ue Roman" panose="020B0604020202020204" charset="-94"/>
                          <a:ea typeface="+mn-ea"/>
                          <a:cs typeface="+mn-cs"/>
                        </a:rPr>
                        <a:t>Kullanılan yöntem: </a:t>
                      </a:r>
                    </a:p>
                  </a:txBody>
                  <a:tcPr>
                    <a:solidFill>
                      <a:schemeClr val="accent5">
                        <a:lumMod val="40000"/>
                        <a:lumOff val="60000"/>
                      </a:schemeClr>
                    </a:solidFill>
                  </a:tcPr>
                </a:tc>
                <a:tc>
                  <a:txBody>
                    <a:bodyPr/>
                    <a:lstStyle/>
                    <a:p>
                      <a:pPr algn="just"/>
                      <a:r>
                        <a:rPr lang="tr-TR" sz="2000" b="0" dirty="0">
                          <a:solidFill>
                            <a:srgbClr val="002060"/>
                          </a:solidFill>
                          <a:latin typeface="Times Neue Roman" panose="020B0604020202020204" charset="-94"/>
                        </a:rPr>
                        <a:t>Karma yöntem</a:t>
                      </a:r>
                    </a:p>
                  </a:txBody>
                  <a:tcPr>
                    <a:solidFill>
                      <a:schemeClr val="accent5">
                        <a:lumMod val="40000"/>
                        <a:lumOff val="60000"/>
                      </a:schemeClr>
                    </a:solidFill>
                  </a:tcPr>
                </a:tc>
                <a:extLst>
                  <a:ext uri="{0D108BD9-81ED-4DB2-BD59-A6C34878D82A}">
                    <a16:rowId xmlns:a16="http://schemas.microsoft.com/office/drawing/2014/main" val="752185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002060"/>
                          </a:solidFill>
                          <a:latin typeface="Times Neue Roman" panose="020B0604020202020204" charset="-94"/>
                        </a:rPr>
                        <a:t>Evren ve örneklem:</a:t>
                      </a:r>
                    </a:p>
                  </a:txBody>
                  <a:tcPr>
                    <a:solidFill>
                      <a:schemeClr val="accent5">
                        <a:lumMod val="20000"/>
                        <a:lumOff val="80000"/>
                      </a:schemeClr>
                    </a:solidFill>
                  </a:tcPr>
                </a:tc>
                <a:tc>
                  <a:txBody>
                    <a:bodyPr/>
                    <a:lstStyle/>
                    <a:p>
                      <a:pPr algn="just"/>
                      <a:r>
                        <a:rPr lang="tr-TR" sz="2000" b="0" i="1" dirty="0">
                          <a:solidFill>
                            <a:srgbClr val="002060"/>
                          </a:solidFill>
                          <a:latin typeface="Times Neue Roman" panose="020B0604020202020204" charset="-94"/>
                        </a:rPr>
                        <a:t>Bu çalışmada nitel ve nicel araştırma teknikleri kullanılmıştır. Veriler, bir anket anketi ve bir vaka çalışması kullanılarak toplanmıştır. Hedef nüfus Florida, </a:t>
                      </a:r>
                      <a:r>
                        <a:rPr lang="tr-TR" sz="2000" b="0" i="1" dirty="0" err="1">
                          <a:solidFill>
                            <a:srgbClr val="002060"/>
                          </a:solidFill>
                          <a:latin typeface="Times Neue Roman" panose="020B0604020202020204" charset="-94"/>
                        </a:rPr>
                        <a:t>Escambia</a:t>
                      </a:r>
                      <a:r>
                        <a:rPr lang="tr-TR" sz="2000" b="0" i="1" dirty="0">
                          <a:solidFill>
                            <a:srgbClr val="002060"/>
                          </a:solidFill>
                          <a:latin typeface="Times Neue Roman" panose="020B0604020202020204" charset="-94"/>
                        </a:rPr>
                        <a:t> İlçesi Okul Bölgesi'nden devlet lisesi, ortaokul ve ilkokul öğretmenleriydi. Her </a:t>
                      </a:r>
                      <a:r>
                        <a:rPr lang="tr-TR" sz="2000" b="0" i="1" dirty="0">
                          <a:solidFill>
                            <a:srgbClr val="002060"/>
                          </a:solidFill>
                          <a:highlight>
                            <a:srgbClr val="FFFF00"/>
                          </a:highlight>
                          <a:latin typeface="Times Neue Roman" panose="020B0604020202020204" charset="-94"/>
                        </a:rPr>
                        <a:t>eğitim seviyesinden </a:t>
                      </a:r>
                      <a:r>
                        <a:rPr lang="tr-TR" sz="2000" b="0" i="1" dirty="0">
                          <a:solidFill>
                            <a:srgbClr val="002060"/>
                          </a:solidFill>
                          <a:latin typeface="Times Neue Roman" panose="020B0604020202020204" charset="-94"/>
                        </a:rPr>
                        <a:t>elli öğretmen, orantılı, tabakalı rastgele bir örneklem kullanılarak seçildi. Anket, seçilen öğretmenlere önceden adresleri yazılmış, damgalı bir iade zarfı ile postalanmıştır. Vaka çalışması (mülakatlar) için 15 öğretmen seçildi. Her eğitim seviyesinden (lise, ortaokul ve ilkokul) beş öğretmen, anket araştırması için kullanılan aynı popülasyondan orantılı, tabakalı rastgele bir örneklem kullanılarak seçildi.</a:t>
                      </a:r>
                    </a:p>
                  </a:txBody>
                  <a:tcPr>
                    <a:solidFill>
                      <a:schemeClr val="accent5">
                        <a:lumMod val="20000"/>
                        <a:lumOff val="80000"/>
                      </a:schemeClr>
                    </a:solidFill>
                  </a:tcPr>
                </a:tc>
                <a:extLst>
                  <a:ext uri="{0D108BD9-81ED-4DB2-BD59-A6C34878D82A}">
                    <a16:rowId xmlns:a16="http://schemas.microsoft.com/office/drawing/2014/main" val="1073612015"/>
                  </a:ext>
                </a:extLst>
              </a:tr>
            </a:tbl>
          </a:graphicData>
        </a:graphic>
      </p:graphicFrame>
    </p:spTree>
    <p:extLst>
      <p:ext uri="{BB962C8B-B14F-4D97-AF65-F5344CB8AC3E}">
        <p14:creationId xmlns:p14="http://schemas.microsoft.com/office/powerpoint/2010/main" val="4018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6" grpId="0" animBg="1"/>
      <p:bldP spid="16" grpId="1" animBg="1"/>
      <p:bldP spid="18" grpId="0" animBg="1"/>
      <p:bldP spid="18" grpId="1" animBg="1"/>
      <p:bldP spid="19" grpId="0" animBg="1"/>
      <p:bldP spid="19" grpId="1" animBg="1"/>
      <p:bldP spid="20" grpId="0" animBg="1"/>
      <p:bldP spid="2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TotalTime>
  <Words>8700</Words>
  <Application>Microsoft Office PowerPoint</Application>
  <PresentationFormat>Özel</PresentationFormat>
  <Paragraphs>513</Paragraphs>
  <Slides>27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27</vt:i4>
      </vt:variant>
    </vt:vector>
  </HeadingPairs>
  <TitlesOfParts>
    <vt:vector size="34" baseType="lpstr">
      <vt:lpstr>Cambria Math</vt:lpstr>
      <vt:lpstr>Arial</vt:lpstr>
      <vt:lpstr>Times Neue Roman Bold</vt:lpstr>
      <vt:lpstr>Calibri</vt:lpstr>
      <vt:lpstr>Wingdings</vt:lpstr>
      <vt:lpstr>Times Neue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EGE ÜNİVERSİTESİ EĞİTİM BİLİMLERİ ENSTİTÜSÜ TEMEL EĞİTİM BÖLÜMÜ SINIF EĞİTİMİ TEZLİ YÜKSEK LİSANS PORGRAMI 2022-2023 GÜZ DÖNEMİ SINIF ÖĞRETMENLİĞİNDE GÜNCEL ARAŞTIRMALAR 2022 YILLINDA YAYINLANMIŞ STEM YAKLAŞIMI İLE İLGİLİ ÜÇ ADET MAKALE RAPORU</dc:title>
  <cp:lastModifiedBy>MELTEM ATASOY</cp:lastModifiedBy>
  <cp:revision>44</cp:revision>
  <dcterms:created xsi:type="dcterms:W3CDTF">2006-08-16T00:00:00Z</dcterms:created>
  <dcterms:modified xsi:type="dcterms:W3CDTF">2024-01-29T18:31:17Z</dcterms:modified>
  <dc:identifier>DAFOeluXgqQ</dc:identifier>
</cp:coreProperties>
</file>